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Ubuntu Bold" charset="1" panose="020B0804030602030204"/>
      <p:regular r:id="rId16"/>
    </p:embeddedFont>
    <p:embeddedFont>
      <p:font typeface="Open Sans Bold" charset="1" panose="020B0806030504020204"/>
      <p:regular r:id="rId17"/>
    </p:embeddedFont>
    <p:embeddedFont>
      <p:font typeface="Open Sans" charset="1" panose="020B0606030504020204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8.png" Type="http://schemas.openxmlformats.org/officeDocument/2006/relationships/image"/><Relationship Id="rId11" Target="../media/image49.jpeg" Type="http://schemas.openxmlformats.org/officeDocument/2006/relationships/image"/><Relationship Id="rId12" Target="../media/image50.png" Type="http://schemas.openxmlformats.org/officeDocument/2006/relationships/image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42.png" Type="http://schemas.openxmlformats.org/officeDocument/2006/relationships/image"/><Relationship Id="rId5" Target="../media/image43.svg" Type="http://schemas.openxmlformats.org/officeDocument/2006/relationships/image"/><Relationship Id="rId6" Target="../media/image44.png" Type="http://schemas.openxmlformats.org/officeDocument/2006/relationships/image"/><Relationship Id="rId7" Target="../media/image45.svg" Type="http://schemas.openxmlformats.org/officeDocument/2006/relationships/image"/><Relationship Id="rId8" Target="../media/image46.png" Type="http://schemas.openxmlformats.org/officeDocument/2006/relationships/image"/><Relationship Id="rId9" Target="../media/image47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png" Type="http://schemas.openxmlformats.org/officeDocument/2006/relationships/image"/><Relationship Id="rId6" Target="../media/image23.png" Type="http://schemas.openxmlformats.org/officeDocument/2006/relationships/image"/><Relationship Id="rId7" Target="../media/image2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2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svg" Type="http://schemas.openxmlformats.org/officeDocument/2006/relationships/image"/><Relationship Id="rId4" Target="../media/image30.jpeg" Type="http://schemas.openxmlformats.org/officeDocument/2006/relationships/image"/><Relationship Id="rId5" Target="../media/image31.png" Type="http://schemas.openxmlformats.org/officeDocument/2006/relationships/image"/><Relationship Id="rId6" Target="../media/image32.png" Type="http://schemas.openxmlformats.org/officeDocument/2006/relationships/image"/><Relationship Id="rId7" Target="../media/image3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jpeg" Type="http://schemas.openxmlformats.org/officeDocument/2006/relationships/image"/><Relationship Id="rId3" Target="../media/image35.jpeg" Type="http://schemas.openxmlformats.org/officeDocument/2006/relationships/image"/><Relationship Id="rId4" Target="../media/image36.jpeg" Type="http://schemas.openxmlformats.org/officeDocument/2006/relationships/image"/><Relationship Id="rId5" Target="../media/image37.jpeg" Type="http://schemas.openxmlformats.org/officeDocument/2006/relationships/image"/><Relationship Id="rId6" Target="../media/image38.jpeg" Type="http://schemas.openxmlformats.org/officeDocument/2006/relationships/image"/><Relationship Id="rId7" Target="../media/image39.jpeg" Type="http://schemas.openxmlformats.org/officeDocument/2006/relationships/image"/><Relationship Id="rId8" Target="../media/image40.jpeg" Type="http://schemas.openxmlformats.org/officeDocument/2006/relationships/image"/><Relationship Id="rId9" Target="../media/image4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31070"/>
            <a:ext cx="9873830" cy="11243492"/>
          </a:xfrm>
          <a:custGeom>
            <a:avLst/>
            <a:gdLst/>
            <a:ahLst/>
            <a:cxnLst/>
            <a:rect r="r" b="b" t="t" l="l"/>
            <a:pathLst>
              <a:path h="11243492" w="9873830">
                <a:moveTo>
                  <a:pt x="0" y="0"/>
                </a:moveTo>
                <a:lnTo>
                  <a:pt x="9873830" y="0"/>
                </a:lnTo>
                <a:lnTo>
                  <a:pt x="9873830" y="11243492"/>
                </a:lnTo>
                <a:lnTo>
                  <a:pt x="0" y="11243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454307" y="6086685"/>
            <a:ext cx="12254987" cy="823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192"/>
              </a:lnSpc>
            </a:pPr>
            <a:r>
              <a:rPr lang="en-US" b="true" sz="5629">
                <a:solidFill>
                  <a:srgbClr val="034383"/>
                </a:solidFill>
                <a:latin typeface="Ubuntu Bold"/>
                <a:ea typeface="Ubuntu Bold"/>
                <a:cs typeface="Ubuntu Bold"/>
                <a:sym typeface="Ubuntu Bold"/>
              </a:rPr>
              <a:t>IT-КОМПАНИЯ Г. БРЕСТА</a:t>
            </a:r>
          </a:p>
        </p:txBody>
      </p:sp>
      <p:sp>
        <p:nvSpPr>
          <p:cNvPr name="Freeform 4" id="4"/>
          <p:cNvSpPr/>
          <p:nvPr/>
        </p:nvSpPr>
        <p:spPr>
          <a:xfrm flipH="false" flipV="true" rot="-5400000">
            <a:off x="12349317" y="4969873"/>
            <a:ext cx="6157558" cy="6157558"/>
          </a:xfrm>
          <a:custGeom>
            <a:avLst/>
            <a:gdLst/>
            <a:ahLst/>
            <a:cxnLst/>
            <a:rect r="r" b="b" t="t" l="l"/>
            <a:pathLst>
              <a:path h="6157558" w="6157558">
                <a:moveTo>
                  <a:pt x="0" y="6157558"/>
                </a:moveTo>
                <a:lnTo>
                  <a:pt x="6157558" y="6157558"/>
                </a:lnTo>
                <a:lnTo>
                  <a:pt x="6157558" y="0"/>
                </a:lnTo>
                <a:lnTo>
                  <a:pt x="0" y="0"/>
                </a:lnTo>
                <a:lnTo>
                  <a:pt x="0" y="615755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340123" y="2832104"/>
            <a:ext cx="11369181" cy="3226005"/>
          </a:xfrm>
          <a:custGeom>
            <a:avLst/>
            <a:gdLst/>
            <a:ahLst/>
            <a:cxnLst/>
            <a:rect r="r" b="b" t="t" l="l"/>
            <a:pathLst>
              <a:path h="3226005" w="11369181">
                <a:moveTo>
                  <a:pt x="0" y="0"/>
                </a:moveTo>
                <a:lnTo>
                  <a:pt x="11369181" y="0"/>
                </a:lnTo>
                <a:lnTo>
                  <a:pt x="11369181" y="3226006"/>
                </a:lnTo>
                <a:lnTo>
                  <a:pt x="0" y="32260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84185" y="7962376"/>
            <a:ext cx="20343527" cy="1195868"/>
            <a:chOff x="0" y="0"/>
            <a:chExt cx="5357966" cy="31496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357966" cy="314961"/>
            </a:xfrm>
            <a:custGeom>
              <a:avLst/>
              <a:gdLst/>
              <a:ahLst/>
              <a:cxnLst/>
              <a:rect r="r" b="b" t="t" l="l"/>
              <a:pathLst>
                <a:path h="314961" w="5357966">
                  <a:moveTo>
                    <a:pt x="0" y="0"/>
                  </a:moveTo>
                  <a:lnTo>
                    <a:pt x="5357966" y="0"/>
                  </a:lnTo>
                  <a:lnTo>
                    <a:pt x="5357966" y="314961"/>
                  </a:lnTo>
                  <a:lnTo>
                    <a:pt x="0" y="314961"/>
                  </a:lnTo>
                  <a:close/>
                </a:path>
              </a:pathLst>
            </a:custGeom>
            <a:solidFill>
              <a:srgbClr val="B9D7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357966" cy="3530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784185" y="9084495"/>
            <a:ext cx="20343527" cy="1533898"/>
            <a:chOff x="0" y="0"/>
            <a:chExt cx="5357966" cy="40399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357966" cy="403990"/>
            </a:xfrm>
            <a:custGeom>
              <a:avLst/>
              <a:gdLst/>
              <a:ahLst/>
              <a:cxnLst/>
              <a:rect r="r" b="b" t="t" l="l"/>
              <a:pathLst>
                <a:path h="403990" w="5357966">
                  <a:moveTo>
                    <a:pt x="0" y="0"/>
                  </a:moveTo>
                  <a:lnTo>
                    <a:pt x="5357966" y="0"/>
                  </a:lnTo>
                  <a:lnTo>
                    <a:pt x="5357966" y="403990"/>
                  </a:lnTo>
                  <a:lnTo>
                    <a:pt x="0" y="403990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5357966" cy="4420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469367" y="1066800"/>
            <a:ext cx="14205899" cy="949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50"/>
              </a:lnSpc>
            </a:pPr>
            <a:r>
              <a:rPr lang="en-US" sz="6500" b="true">
                <a:solidFill>
                  <a:srgbClr val="034383"/>
                </a:solidFill>
                <a:latin typeface="Ubuntu Bold"/>
                <a:ea typeface="Ubuntu Bold"/>
                <a:cs typeface="Ubuntu Bold"/>
                <a:sym typeface="Ubuntu Bold"/>
              </a:rPr>
              <a:t>ЖДЁМ ТЕБЯ В НАШУ КОМАНДУ</a:t>
            </a:r>
          </a:p>
        </p:txBody>
      </p:sp>
      <p:sp>
        <p:nvSpPr>
          <p:cNvPr name="Freeform 9" id="9"/>
          <p:cNvSpPr/>
          <p:nvPr/>
        </p:nvSpPr>
        <p:spPr>
          <a:xfrm flipH="false" flipV="true" rot="0">
            <a:off x="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10287000"/>
                </a:moveTo>
                <a:lnTo>
                  <a:pt x="10287000" y="10287000"/>
                </a:lnTo>
                <a:lnTo>
                  <a:pt x="10287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0" id="10"/>
          <p:cNvGrpSpPr/>
          <p:nvPr/>
        </p:nvGrpSpPr>
        <p:grpSpPr>
          <a:xfrm rot="0">
            <a:off x="3554717" y="3165672"/>
            <a:ext cx="9755655" cy="3955655"/>
            <a:chOff x="0" y="0"/>
            <a:chExt cx="13007539" cy="5274207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1342209" y="-428625"/>
              <a:ext cx="11665330" cy="56028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8820"/>
                </a:lnSpc>
              </a:pPr>
              <a:r>
                <a:rPr lang="en-US" sz="3571" strike="noStrike" u="none">
                  <a:solidFill>
                    <a:srgbClr val="0D1D29"/>
                  </a:solidFill>
                  <a:latin typeface="Open Sans"/>
                  <a:ea typeface="Open Sans"/>
                  <a:cs typeface="Open Sans"/>
                  <a:sym typeface="Open Sans"/>
                </a:rPr>
                <a:t>+375 33 328 61 11</a:t>
              </a:r>
            </a:p>
            <a:p>
              <a:pPr algn="just">
                <a:lnSpc>
                  <a:spcPts val="8820"/>
                </a:lnSpc>
              </a:pPr>
              <a:r>
                <a:rPr lang="en-US" sz="3571" strike="noStrike" u="none">
                  <a:solidFill>
                    <a:srgbClr val="0D1D29"/>
                  </a:solidFill>
                  <a:latin typeface="Open Sans"/>
                  <a:ea typeface="Open Sans"/>
                  <a:cs typeface="Open Sans"/>
                  <a:sym typeface="Open Sans"/>
                </a:rPr>
                <a:t>job@epolsoft.com</a:t>
              </a:r>
            </a:p>
            <a:p>
              <a:pPr algn="just">
                <a:lnSpc>
                  <a:spcPts val="8820"/>
                </a:lnSpc>
              </a:pPr>
              <a:r>
                <a:rPr lang="en-US" sz="3571" strike="noStrike" u="none">
                  <a:solidFill>
                    <a:srgbClr val="0D1D29"/>
                  </a:solidFill>
                  <a:latin typeface="Open Sans"/>
                  <a:ea typeface="Open Sans"/>
                  <a:cs typeface="Open Sans"/>
                  <a:sym typeface="Open Sans"/>
                </a:rPr>
                <a:t>@epolsoft</a:t>
              </a:r>
            </a:p>
            <a:p>
              <a:pPr algn="just">
                <a:lnSpc>
                  <a:spcPts val="8820"/>
                </a:lnSpc>
              </a:pPr>
              <a:r>
                <a:rPr lang="en-US" sz="3571" strike="noStrike" u="none">
                  <a:solidFill>
                    <a:srgbClr val="0D1D29"/>
                  </a:solidFill>
                  <a:latin typeface="Open Sans"/>
                  <a:ea typeface="Open Sans"/>
                  <a:cs typeface="Open Sans"/>
                  <a:sym typeface="Open Sans"/>
                </a:rPr>
                <a:t>Брест, ул.Дзержинского 52-6</a:t>
              </a:r>
            </a:p>
          </p:txBody>
        </p:sp>
        <p:sp>
          <p:nvSpPr>
            <p:cNvPr name="Freeform 12" id="12"/>
            <p:cNvSpPr/>
            <p:nvPr/>
          </p:nvSpPr>
          <p:spPr>
            <a:xfrm flipH="false" flipV="false" rot="0">
              <a:off x="6561" y="0"/>
              <a:ext cx="832772" cy="832772"/>
            </a:xfrm>
            <a:custGeom>
              <a:avLst/>
              <a:gdLst/>
              <a:ahLst/>
              <a:cxnLst/>
              <a:rect r="r" b="b" t="t" l="l"/>
              <a:pathLst>
                <a:path h="832772" w="832772">
                  <a:moveTo>
                    <a:pt x="0" y="0"/>
                  </a:moveTo>
                  <a:lnTo>
                    <a:pt x="832772" y="0"/>
                  </a:lnTo>
                  <a:lnTo>
                    <a:pt x="832772" y="832772"/>
                  </a:lnTo>
                  <a:lnTo>
                    <a:pt x="0" y="832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6561" y="1480492"/>
              <a:ext cx="832772" cy="832772"/>
            </a:xfrm>
            <a:custGeom>
              <a:avLst/>
              <a:gdLst/>
              <a:ahLst/>
              <a:cxnLst/>
              <a:rect r="r" b="b" t="t" l="l"/>
              <a:pathLst>
                <a:path h="832772" w="832772">
                  <a:moveTo>
                    <a:pt x="0" y="0"/>
                  </a:moveTo>
                  <a:lnTo>
                    <a:pt x="832772" y="0"/>
                  </a:lnTo>
                  <a:lnTo>
                    <a:pt x="832772" y="832772"/>
                  </a:lnTo>
                  <a:lnTo>
                    <a:pt x="0" y="832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6561" y="4441435"/>
              <a:ext cx="832772" cy="832772"/>
            </a:xfrm>
            <a:custGeom>
              <a:avLst/>
              <a:gdLst/>
              <a:ahLst/>
              <a:cxnLst/>
              <a:rect r="r" b="b" t="t" l="l"/>
              <a:pathLst>
                <a:path h="832772" w="832772">
                  <a:moveTo>
                    <a:pt x="0" y="0"/>
                  </a:moveTo>
                  <a:lnTo>
                    <a:pt x="832772" y="0"/>
                  </a:lnTo>
                  <a:lnTo>
                    <a:pt x="832772" y="832772"/>
                  </a:lnTo>
                  <a:lnTo>
                    <a:pt x="0" y="832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2960964"/>
              <a:ext cx="839333" cy="839333"/>
            </a:xfrm>
            <a:custGeom>
              <a:avLst/>
              <a:gdLst/>
              <a:ahLst/>
              <a:cxnLst/>
              <a:rect r="r" b="b" t="t" l="l"/>
              <a:pathLst>
                <a:path h="839333" w="839333">
                  <a:moveTo>
                    <a:pt x="0" y="0"/>
                  </a:moveTo>
                  <a:lnTo>
                    <a:pt x="839333" y="0"/>
                  </a:lnTo>
                  <a:lnTo>
                    <a:pt x="839333" y="839333"/>
                  </a:lnTo>
                  <a:lnTo>
                    <a:pt x="0" y="8393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1391940" y="2586685"/>
            <a:ext cx="5867360" cy="4805132"/>
            <a:chOff x="0" y="0"/>
            <a:chExt cx="7823147" cy="6406843"/>
          </a:xfrm>
        </p:grpSpPr>
        <p:grpSp>
          <p:nvGrpSpPr>
            <p:cNvPr name="Group 17" id="17"/>
            <p:cNvGrpSpPr/>
            <p:nvPr/>
          </p:nvGrpSpPr>
          <p:grpSpPr>
            <a:xfrm rot="-10800000">
              <a:off x="836105" y="611055"/>
              <a:ext cx="6150938" cy="5795788"/>
              <a:chOff x="0" y="0"/>
              <a:chExt cx="2491362" cy="2347513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2491362" cy="2347513"/>
              </a:xfrm>
              <a:custGeom>
                <a:avLst/>
                <a:gdLst/>
                <a:ahLst/>
                <a:cxnLst/>
                <a:rect r="r" b="b" t="t" l="l"/>
                <a:pathLst>
                  <a:path h="2347513" w="2491362">
                    <a:moveTo>
                      <a:pt x="0" y="0"/>
                    </a:moveTo>
                    <a:lnTo>
                      <a:pt x="2491362" y="0"/>
                    </a:lnTo>
                    <a:lnTo>
                      <a:pt x="2491362" y="2347513"/>
                    </a:lnTo>
                    <a:lnTo>
                      <a:pt x="0" y="2347513"/>
                    </a:lnTo>
                    <a:close/>
                  </a:path>
                </a:pathLst>
              </a:custGeom>
              <a:solidFill>
                <a:srgbClr val="034383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38100"/>
                <a:ext cx="2491362" cy="238561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95"/>
                  </a:lnSpc>
                </a:pPr>
              </a:p>
            </p:txBody>
          </p:sp>
        </p:grpSp>
        <p:grpSp>
          <p:nvGrpSpPr>
            <p:cNvPr name="Group 20" id="20"/>
            <p:cNvGrpSpPr/>
            <p:nvPr/>
          </p:nvGrpSpPr>
          <p:grpSpPr>
            <a:xfrm rot="-10800000">
              <a:off x="1138175" y="0"/>
              <a:ext cx="5575254" cy="6120361"/>
              <a:chOff x="0" y="0"/>
              <a:chExt cx="2258189" cy="2478978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2258189" cy="2478978"/>
              </a:xfrm>
              <a:custGeom>
                <a:avLst/>
                <a:gdLst/>
                <a:ahLst/>
                <a:cxnLst/>
                <a:rect r="r" b="b" t="t" l="l"/>
                <a:pathLst>
                  <a:path h="2478978" w="2258189">
                    <a:moveTo>
                      <a:pt x="0" y="0"/>
                    </a:moveTo>
                    <a:lnTo>
                      <a:pt x="2258189" y="0"/>
                    </a:lnTo>
                    <a:lnTo>
                      <a:pt x="2258189" y="2478978"/>
                    </a:lnTo>
                    <a:lnTo>
                      <a:pt x="0" y="2478978"/>
                    </a:lnTo>
                    <a:close/>
                  </a:path>
                </a:pathLst>
              </a:custGeom>
              <a:solidFill>
                <a:srgbClr val="EFEFEF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0" y="-38100"/>
                <a:ext cx="2258189" cy="251707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95"/>
                  </a:lnSpc>
                </a:pPr>
              </a:p>
            </p:txBody>
          </p:sp>
        </p:grpSp>
        <p:sp>
          <p:nvSpPr>
            <p:cNvPr name="AutoShape 23" id="23"/>
            <p:cNvSpPr/>
            <p:nvPr/>
          </p:nvSpPr>
          <p:spPr>
            <a:xfrm>
              <a:off x="1477416" y="1093358"/>
              <a:ext cx="4896772" cy="0"/>
            </a:xfrm>
            <a:prstGeom prst="line">
              <a:avLst/>
            </a:prstGeom>
            <a:ln cap="flat" w="50800">
              <a:solidFill>
                <a:srgbClr val="034383"/>
              </a:solidFill>
              <a:prstDash val="solid"/>
              <a:headEnd type="oval" len="lg" w="lg"/>
              <a:tailEnd type="oval" len="lg" w="lg"/>
            </a:ln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1853251" y="1550198"/>
              <a:ext cx="4145102" cy="4145102"/>
            </a:xfrm>
            <a:custGeom>
              <a:avLst/>
              <a:gdLst/>
              <a:ahLst/>
              <a:cxnLst/>
              <a:rect r="r" b="b" t="t" l="l"/>
              <a:pathLst>
                <a:path h="4145102" w="4145102">
                  <a:moveTo>
                    <a:pt x="0" y="0"/>
                  </a:moveTo>
                  <a:lnTo>
                    <a:pt x="4145102" y="0"/>
                  </a:lnTo>
                  <a:lnTo>
                    <a:pt x="4145102" y="4145102"/>
                  </a:lnTo>
                  <a:lnTo>
                    <a:pt x="0" y="4145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 rot="0">
              <a:off x="0" y="233497"/>
              <a:ext cx="7823147" cy="7646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234"/>
                </a:lnSpc>
                <a:spcBef>
                  <a:spcPct val="0"/>
                </a:spcBef>
              </a:pPr>
              <a:r>
                <a:rPr lang="en-US" b="true" sz="3849">
                  <a:solidFill>
                    <a:srgbClr val="034383"/>
                  </a:solidFill>
                  <a:latin typeface="Ubuntu Bold"/>
                  <a:ea typeface="Ubuntu Bold"/>
                  <a:cs typeface="Ubuntu Bold"/>
                  <a:sym typeface="Ubuntu Bold"/>
                </a:rPr>
                <a:t>ОКСАНА</a:t>
              </a: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0">
            <a:off x="7293294" y="9258300"/>
            <a:ext cx="3701412" cy="1443551"/>
          </a:xfrm>
          <a:custGeom>
            <a:avLst/>
            <a:gdLst/>
            <a:ahLst/>
            <a:cxnLst/>
            <a:rect r="r" b="b" t="t" l="l"/>
            <a:pathLst>
              <a:path h="1443551" w="3701412">
                <a:moveTo>
                  <a:pt x="0" y="0"/>
                </a:moveTo>
                <a:lnTo>
                  <a:pt x="3701412" y="0"/>
                </a:lnTo>
                <a:lnTo>
                  <a:pt x="3701412" y="1443551"/>
                </a:lnTo>
                <a:lnTo>
                  <a:pt x="0" y="144355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51607" y="1066800"/>
            <a:ext cx="15584786" cy="949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b="true" sz="6500">
                <a:solidFill>
                  <a:srgbClr val="034383"/>
                </a:solidFill>
                <a:latin typeface="Ubuntu Bold"/>
                <a:ea typeface="Ubuntu Bold"/>
                <a:cs typeface="Ubuntu Bold"/>
                <a:sym typeface="Ubuntu Bold"/>
              </a:rPr>
              <a:t>КТО МЫ?</a:t>
            </a:r>
          </a:p>
        </p:txBody>
      </p:sp>
      <p:sp>
        <p:nvSpPr>
          <p:cNvPr name="Freeform 3" id="3"/>
          <p:cNvSpPr/>
          <p:nvPr/>
        </p:nvSpPr>
        <p:spPr>
          <a:xfrm flipH="true" flipV="false" rot="-5400000">
            <a:off x="-357373" y="-776525"/>
            <a:ext cx="6157558" cy="6157558"/>
          </a:xfrm>
          <a:custGeom>
            <a:avLst/>
            <a:gdLst/>
            <a:ahLst/>
            <a:cxnLst/>
            <a:rect r="r" b="b" t="t" l="l"/>
            <a:pathLst>
              <a:path h="6157558" w="6157558">
                <a:moveTo>
                  <a:pt x="6157558" y="0"/>
                </a:moveTo>
                <a:lnTo>
                  <a:pt x="0" y="0"/>
                </a:lnTo>
                <a:lnTo>
                  <a:pt x="0" y="6157558"/>
                </a:lnTo>
                <a:lnTo>
                  <a:pt x="6157558" y="6157558"/>
                </a:lnTo>
                <a:lnTo>
                  <a:pt x="615755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>
            <a:off x="11437016" y="3913431"/>
            <a:ext cx="864254" cy="0"/>
          </a:xfrm>
          <a:prstGeom prst="line">
            <a:avLst/>
          </a:prstGeom>
          <a:ln cap="flat" w="38100">
            <a:solidFill>
              <a:srgbClr val="034383"/>
            </a:solidFill>
            <a:prstDash val="solid"/>
            <a:headEnd type="none" len="sm" w="sm"/>
            <a:tailEnd type="oval" len="lg" w="lg"/>
          </a:ln>
        </p:spPr>
      </p:sp>
      <p:sp>
        <p:nvSpPr>
          <p:cNvPr name="AutoShape 5" id="5"/>
          <p:cNvSpPr/>
          <p:nvPr/>
        </p:nvSpPr>
        <p:spPr>
          <a:xfrm flipH="true">
            <a:off x="10369597" y="4516778"/>
            <a:ext cx="0" cy="864254"/>
          </a:xfrm>
          <a:prstGeom prst="line">
            <a:avLst/>
          </a:prstGeom>
          <a:ln cap="flat" w="47625">
            <a:solidFill>
              <a:srgbClr val="034383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9502930" y="3063941"/>
            <a:ext cx="1698980" cy="1698980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FF8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45804" lIns="45804" bIns="45804" rIns="45804"/>
            <a:lstStyle/>
            <a:p>
              <a:pPr algn="ctr">
                <a:lnSpc>
                  <a:spcPts val="4899"/>
                </a:lnSpc>
              </a:pPr>
              <a:r>
                <a:rPr lang="en-US" b="true" sz="3499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18+</a:t>
              </a:r>
            </a:p>
          </p:txBody>
        </p:sp>
      </p:grpSp>
      <p:sp>
        <p:nvSpPr>
          <p:cNvPr name="AutoShape 9" id="9"/>
          <p:cNvSpPr/>
          <p:nvPr/>
        </p:nvSpPr>
        <p:spPr>
          <a:xfrm flipH="true">
            <a:off x="10369597" y="6530738"/>
            <a:ext cx="0" cy="864254"/>
          </a:xfrm>
          <a:prstGeom prst="line">
            <a:avLst/>
          </a:prstGeom>
          <a:ln cap="flat" w="47625">
            <a:solidFill>
              <a:srgbClr val="034383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0" id="10"/>
          <p:cNvGrpSpPr/>
          <p:nvPr/>
        </p:nvGrpSpPr>
        <p:grpSpPr>
          <a:xfrm rot="0">
            <a:off x="9502930" y="5097610"/>
            <a:ext cx="1698980" cy="1698980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8797B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45804" lIns="45804" bIns="45804" rIns="45804"/>
            <a:lstStyle/>
            <a:p>
              <a:pPr algn="ctr">
                <a:lnSpc>
                  <a:spcPts val="4899"/>
                </a:lnSpc>
              </a:pPr>
              <a:r>
                <a:rPr lang="en-US" b="true" sz="3499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140+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9502930" y="7131278"/>
            <a:ext cx="1698980" cy="1698980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45804" lIns="45804" bIns="45804" rIns="45804"/>
            <a:lstStyle/>
            <a:p>
              <a:pPr algn="ctr">
                <a:lnSpc>
                  <a:spcPts val="4899"/>
                </a:lnSpc>
              </a:pPr>
              <a:r>
                <a:rPr lang="en-US" b="true" sz="3499">
                  <a:solidFill>
                    <a:srgbClr val="EFEFE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40%</a:t>
              </a:r>
            </a:p>
          </p:txBody>
        </p:sp>
      </p:grpSp>
      <p:sp>
        <p:nvSpPr>
          <p:cNvPr name="AutoShape 16" id="16"/>
          <p:cNvSpPr/>
          <p:nvPr/>
        </p:nvSpPr>
        <p:spPr>
          <a:xfrm>
            <a:off x="11437016" y="7902655"/>
            <a:ext cx="864254" cy="0"/>
          </a:xfrm>
          <a:prstGeom prst="line">
            <a:avLst/>
          </a:prstGeom>
          <a:ln cap="flat" w="38100">
            <a:solidFill>
              <a:srgbClr val="034383"/>
            </a:solidFill>
            <a:prstDash val="solid"/>
            <a:headEnd type="none" len="sm" w="sm"/>
            <a:tailEnd type="oval" len="lg" w="lg"/>
          </a:ln>
        </p:spPr>
      </p:sp>
      <p:sp>
        <p:nvSpPr>
          <p:cNvPr name="AutoShape 17" id="17"/>
          <p:cNvSpPr/>
          <p:nvPr/>
        </p:nvSpPr>
        <p:spPr>
          <a:xfrm>
            <a:off x="11437016" y="5908043"/>
            <a:ext cx="864254" cy="0"/>
          </a:xfrm>
          <a:prstGeom prst="line">
            <a:avLst/>
          </a:prstGeom>
          <a:ln cap="flat" w="38100">
            <a:solidFill>
              <a:srgbClr val="034383"/>
            </a:solidFill>
            <a:prstDash val="solid"/>
            <a:headEnd type="none" len="sm" w="sm"/>
            <a:tailEnd type="oval" len="lg" w="lg"/>
          </a:ln>
        </p:spPr>
      </p:sp>
      <p:sp>
        <p:nvSpPr>
          <p:cNvPr name="Freeform 18" id="18"/>
          <p:cNvSpPr/>
          <p:nvPr/>
        </p:nvSpPr>
        <p:spPr>
          <a:xfrm flipH="false" flipV="true" rot="-5400000">
            <a:off x="10732292" y="3913431"/>
            <a:ext cx="9043981" cy="9043981"/>
          </a:xfrm>
          <a:custGeom>
            <a:avLst/>
            <a:gdLst/>
            <a:ahLst/>
            <a:cxnLst/>
            <a:rect r="r" b="b" t="t" l="l"/>
            <a:pathLst>
              <a:path h="9043981" w="9043981">
                <a:moveTo>
                  <a:pt x="0" y="9043982"/>
                </a:moveTo>
                <a:lnTo>
                  <a:pt x="9043981" y="9043982"/>
                </a:lnTo>
                <a:lnTo>
                  <a:pt x="9043981" y="0"/>
                </a:lnTo>
                <a:lnTo>
                  <a:pt x="0" y="0"/>
                </a:lnTo>
                <a:lnTo>
                  <a:pt x="0" y="904398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2738747" y="3484848"/>
            <a:ext cx="5261426" cy="7714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6304"/>
              </a:lnSpc>
              <a:spcBef>
                <a:spcPct val="0"/>
              </a:spcBef>
            </a:pPr>
            <a:r>
              <a:rPr lang="en-US" sz="4503">
                <a:solidFill>
                  <a:srgbClr val="0D1D29"/>
                </a:solidFill>
                <a:latin typeface="Open Sans"/>
                <a:ea typeface="Open Sans"/>
                <a:cs typeface="Open Sans"/>
                <a:sym typeface="Open Sans"/>
              </a:rPr>
              <a:t>ЛЕТ НА РЫНКЕ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738747" y="5479460"/>
            <a:ext cx="5261426" cy="7714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6304"/>
              </a:lnSpc>
              <a:spcBef>
                <a:spcPct val="0"/>
              </a:spcBef>
            </a:pPr>
            <a:r>
              <a:rPr lang="en-US" sz="4503">
                <a:solidFill>
                  <a:srgbClr val="0D1D29"/>
                </a:solidFill>
                <a:latin typeface="Open Sans"/>
                <a:ea typeface="Open Sans"/>
                <a:cs typeface="Open Sans"/>
                <a:sym typeface="Open Sans"/>
              </a:rPr>
              <a:t>СОТРУДНИКОВ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738747" y="7152134"/>
            <a:ext cx="5471586" cy="15715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6304"/>
              </a:lnSpc>
              <a:spcBef>
                <a:spcPct val="0"/>
              </a:spcBef>
            </a:pPr>
            <a:r>
              <a:rPr lang="en-US" sz="4503">
                <a:solidFill>
                  <a:srgbClr val="0D1D29"/>
                </a:solidFill>
                <a:latin typeface="Open Sans"/>
                <a:ea typeface="Open Sans"/>
                <a:cs typeface="Open Sans"/>
                <a:sym typeface="Open Sans"/>
              </a:rPr>
              <a:t>СЕНЬОРОВ/ ЭКСПЕРТОВ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1516104" y="3063941"/>
            <a:ext cx="7166093" cy="6221618"/>
            <a:chOff x="0" y="0"/>
            <a:chExt cx="9554790" cy="8295490"/>
          </a:xfrm>
        </p:grpSpPr>
        <p:grpSp>
          <p:nvGrpSpPr>
            <p:cNvPr name="Group 23" id="23"/>
            <p:cNvGrpSpPr/>
            <p:nvPr/>
          </p:nvGrpSpPr>
          <p:grpSpPr>
            <a:xfrm rot="-10800000">
              <a:off x="0" y="2892676"/>
              <a:ext cx="9542343" cy="2501597"/>
              <a:chOff x="0" y="0"/>
              <a:chExt cx="3010674" cy="789271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3010674" cy="789271"/>
              </a:xfrm>
              <a:custGeom>
                <a:avLst/>
                <a:gdLst/>
                <a:ahLst/>
                <a:cxnLst/>
                <a:rect r="r" b="b" t="t" l="l"/>
                <a:pathLst>
                  <a:path h="789271" w="3010674">
                    <a:moveTo>
                      <a:pt x="0" y="0"/>
                    </a:moveTo>
                    <a:lnTo>
                      <a:pt x="3010674" y="0"/>
                    </a:lnTo>
                    <a:lnTo>
                      <a:pt x="3010674" y="789271"/>
                    </a:lnTo>
                    <a:lnTo>
                      <a:pt x="0" y="789271"/>
                    </a:lnTo>
                    <a:close/>
                  </a:path>
                </a:pathLst>
              </a:custGeom>
              <a:solidFill>
                <a:srgbClr val="EFEFEF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38100"/>
                <a:ext cx="3010674" cy="82737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95"/>
                  </a:lnSpc>
                </a:pPr>
              </a:p>
            </p:txBody>
          </p:sp>
        </p:grpSp>
        <p:grpSp>
          <p:nvGrpSpPr>
            <p:cNvPr name="Group 26" id="26"/>
            <p:cNvGrpSpPr/>
            <p:nvPr/>
          </p:nvGrpSpPr>
          <p:grpSpPr>
            <a:xfrm rot="-10800000">
              <a:off x="0" y="0"/>
              <a:ext cx="9542343" cy="2501597"/>
              <a:chOff x="0" y="0"/>
              <a:chExt cx="3010674" cy="789271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3010674" cy="789271"/>
              </a:xfrm>
              <a:custGeom>
                <a:avLst/>
                <a:gdLst/>
                <a:ahLst/>
                <a:cxnLst/>
                <a:rect r="r" b="b" t="t" l="l"/>
                <a:pathLst>
                  <a:path h="789271" w="3010674">
                    <a:moveTo>
                      <a:pt x="0" y="0"/>
                    </a:moveTo>
                    <a:lnTo>
                      <a:pt x="3010674" y="0"/>
                    </a:lnTo>
                    <a:lnTo>
                      <a:pt x="3010674" y="789271"/>
                    </a:lnTo>
                    <a:lnTo>
                      <a:pt x="0" y="789271"/>
                    </a:lnTo>
                    <a:close/>
                  </a:path>
                </a:pathLst>
              </a:custGeom>
              <a:solidFill>
                <a:srgbClr val="EFEFEF"/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0" y="-38100"/>
                <a:ext cx="3010674" cy="82737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95"/>
                  </a:lnSpc>
                </a:pPr>
              </a:p>
            </p:txBody>
          </p:sp>
        </p:grpSp>
        <p:sp>
          <p:nvSpPr>
            <p:cNvPr name="Freeform 29" id="29"/>
            <p:cNvSpPr/>
            <p:nvPr/>
          </p:nvSpPr>
          <p:spPr>
            <a:xfrm flipH="false" flipV="false" rot="0">
              <a:off x="299450" y="3421984"/>
              <a:ext cx="1429931" cy="1429931"/>
            </a:xfrm>
            <a:custGeom>
              <a:avLst/>
              <a:gdLst/>
              <a:ahLst/>
              <a:cxnLst/>
              <a:rect r="r" b="b" t="t" l="l"/>
              <a:pathLst>
                <a:path h="1429931" w="1429931">
                  <a:moveTo>
                    <a:pt x="0" y="0"/>
                  </a:moveTo>
                  <a:lnTo>
                    <a:pt x="1429931" y="0"/>
                  </a:lnTo>
                  <a:lnTo>
                    <a:pt x="1429931" y="1429931"/>
                  </a:lnTo>
                  <a:lnTo>
                    <a:pt x="0" y="14299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299450" y="457145"/>
              <a:ext cx="1575086" cy="1575086"/>
            </a:xfrm>
            <a:custGeom>
              <a:avLst/>
              <a:gdLst/>
              <a:ahLst/>
              <a:cxnLst/>
              <a:rect r="r" b="b" t="t" l="l"/>
              <a:pathLst>
                <a:path h="1575086" w="1575086">
                  <a:moveTo>
                    <a:pt x="0" y="0"/>
                  </a:moveTo>
                  <a:lnTo>
                    <a:pt x="1575086" y="0"/>
                  </a:lnTo>
                  <a:lnTo>
                    <a:pt x="1575086" y="1575085"/>
                  </a:lnTo>
                  <a:lnTo>
                    <a:pt x="0" y="15750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grpSp>
          <p:nvGrpSpPr>
            <p:cNvPr name="Group 31" id="31"/>
            <p:cNvGrpSpPr/>
            <p:nvPr/>
          </p:nvGrpSpPr>
          <p:grpSpPr>
            <a:xfrm rot="-10800000">
              <a:off x="0" y="5787974"/>
              <a:ext cx="9554790" cy="2507517"/>
              <a:chOff x="0" y="0"/>
              <a:chExt cx="3014602" cy="791139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3014601" cy="791139"/>
              </a:xfrm>
              <a:custGeom>
                <a:avLst/>
                <a:gdLst/>
                <a:ahLst/>
                <a:cxnLst/>
                <a:rect r="r" b="b" t="t" l="l"/>
                <a:pathLst>
                  <a:path h="791139" w="3014601">
                    <a:moveTo>
                      <a:pt x="0" y="0"/>
                    </a:moveTo>
                    <a:lnTo>
                      <a:pt x="3014601" y="0"/>
                    </a:lnTo>
                    <a:lnTo>
                      <a:pt x="3014601" y="791139"/>
                    </a:lnTo>
                    <a:lnTo>
                      <a:pt x="0" y="791139"/>
                    </a:lnTo>
                    <a:close/>
                  </a:path>
                </a:pathLst>
              </a:custGeom>
              <a:solidFill>
                <a:srgbClr val="EFEFEF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0" y="-38100"/>
                <a:ext cx="3014602" cy="82923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95"/>
                  </a:lnSpc>
                </a:pPr>
              </a:p>
            </p:txBody>
          </p:sp>
        </p:grpSp>
        <p:sp>
          <p:nvSpPr>
            <p:cNvPr name="Freeform 34" id="34"/>
            <p:cNvSpPr/>
            <p:nvPr/>
          </p:nvSpPr>
          <p:spPr>
            <a:xfrm flipH="false" flipV="false" rot="0">
              <a:off x="299450" y="6257874"/>
              <a:ext cx="1599940" cy="1599940"/>
            </a:xfrm>
            <a:custGeom>
              <a:avLst/>
              <a:gdLst/>
              <a:ahLst/>
              <a:cxnLst/>
              <a:rect r="r" b="b" t="t" l="l"/>
              <a:pathLst>
                <a:path h="1599940" w="1599940">
                  <a:moveTo>
                    <a:pt x="0" y="0"/>
                  </a:moveTo>
                  <a:lnTo>
                    <a:pt x="1599940" y="0"/>
                  </a:lnTo>
                  <a:lnTo>
                    <a:pt x="1599940" y="1599940"/>
                  </a:lnTo>
                  <a:lnTo>
                    <a:pt x="0" y="1599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TextBox 35" id="35"/>
            <p:cNvSpPr txBox="true"/>
            <p:nvPr/>
          </p:nvSpPr>
          <p:spPr>
            <a:xfrm rot="0">
              <a:off x="2087432" y="186129"/>
              <a:ext cx="6791272" cy="21033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20"/>
                </a:lnSpc>
              </a:pPr>
              <a:r>
                <a:rPr lang="en-US" sz="2300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Полный цикл разработки</a:t>
              </a:r>
            </a:p>
            <a:p>
              <a:pPr algn="l">
                <a:lnSpc>
                  <a:spcPts val="3220"/>
                </a:lnSpc>
              </a:pPr>
              <a:r>
                <a:rPr lang="en-US" sz="2300">
                  <a:solidFill>
                    <a:srgbClr val="0D1D29"/>
                  </a:solidFill>
                  <a:latin typeface="Open Sans"/>
                  <a:ea typeface="Open Sans"/>
                  <a:cs typeface="Open Sans"/>
                  <a:sym typeface="Open Sans"/>
                </a:rPr>
                <a:t>Берём на себя все этапы: анализ, разработка, внедрение, сопровождение.</a:t>
              </a:r>
            </a:p>
          </p:txBody>
        </p:sp>
        <p:sp>
          <p:nvSpPr>
            <p:cNvPr name="TextBox 36" id="36"/>
            <p:cNvSpPr txBox="true"/>
            <p:nvPr/>
          </p:nvSpPr>
          <p:spPr>
            <a:xfrm rot="0">
              <a:off x="2087432" y="3046515"/>
              <a:ext cx="6791272" cy="21427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95"/>
                </a:lnSpc>
                <a:spcBef>
                  <a:spcPct val="0"/>
                </a:spcBef>
              </a:pPr>
              <a:r>
                <a:rPr lang="en-US" b="true" sz="2354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Реш</a:t>
              </a:r>
              <a:r>
                <a:rPr lang="en-US" b="true" sz="2354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ения под ключ</a:t>
              </a:r>
            </a:p>
            <a:p>
              <a:pPr algn="l">
                <a:lnSpc>
                  <a:spcPts val="3295"/>
                </a:lnSpc>
                <a:spcBef>
                  <a:spcPct val="0"/>
                </a:spcBef>
              </a:pPr>
              <a:r>
                <a:rPr lang="en-US" sz="2354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Проектируем и разрабатываем решения под уникальные задачи клиента.</a:t>
              </a:r>
            </a:p>
          </p:txBody>
        </p:sp>
        <p:sp>
          <p:nvSpPr>
            <p:cNvPr name="TextBox 37" id="37"/>
            <p:cNvSpPr txBox="true"/>
            <p:nvPr/>
          </p:nvSpPr>
          <p:spPr>
            <a:xfrm rot="0">
              <a:off x="2087432" y="5946339"/>
              <a:ext cx="7454911" cy="21427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95"/>
                </a:lnSpc>
                <a:spcBef>
                  <a:spcPct val="0"/>
                </a:spcBef>
              </a:pPr>
              <a:r>
                <a:rPr lang="en-US" b="true" sz="2354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Прокачиваем ключевые отрасли</a:t>
              </a:r>
            </a:p>
            <a:p>
              <a:pPr algn="l">
                <a:lnSpc>
                  <a:spcPts val="3295"/>
                </a:lnSpc>
                <a:spcBef>
                  <a:spcPct val="0"/>
                </a:spcBef>
              </a:pPr>
              <a:r>
                <a:rPr lang="en-US" sz="2354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Наш софт работает в телекоме, медицине, на производствах и в госуправлении.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93349" y="-344517"/>
            <a:ext cx="10631517" cy="10631517"/>
          </a:xfrm>
          <a:custGeom>
            <a:avLst/>
            <a:gdLst/>
            <a:ahLst/>
            <a:cxnLst/>
            <a:rect r="r" b="b" t="t" l="l"/>
            <a:pathLst>
              <a:path h="10631517" w="10631517">
                <a:moveTo>
                  <a:pt x="0" y="0"/>
                </a:moveTo>
                <a:lnTo>
                  <a:pt x="10631517" y="0"/>
                </a:lnTo>
                <a:lnTo>
                  <a:pt x="10631517" y="10631517"/>
                </a:lnTo>
                <a:lnTo>
                  <a:pt x="0" y="106315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-10800000">
            <a:off x="7897177" y="-178363"/>
            <a:ext cx="10631517" cy="10631517"/>
          </a:xfrm>
          <a:custGeom>
            <a:avLst/>
            <a:gdLst/>
            <a:ahLst/>
            <a:cxnLst/>
            <a:rect r="r" b="b" t="t" l="l"/>
            <a:pathLst>
              <a:path h="10631517" w="10631517">
                <a:moveTo>
                  <a:pt x="0" y="0"/>
                </a:moveTo>
                <a:lnTo>
                  <a:pt x="10631517" y="0"/>
                </a:lnTo>
                <a:lnTo>
                  <a:pt x="10631517" y="10631517"/>
                </a:lnTo>
                <a:lnTo>
                  <a:pt x="0" y="106315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4" id="4"/>
          <p:cNvGrpSpPr/>
          <p:nvPr/>
        </p:nvGrpSpPr>
        <p:grpSpPr>
          <a:xfrm rot="-10800000">
            <a:off x="6938080" y="8246207"/>
            <a:ext cx="6064231" cy="1370341"/>
            <a:chOff x="0" y="0"/>
            <a:chExt cx="1597164" cy="3609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597164" cy="360913"/>
            </a:xfrm>
            <a:custGeom>
              <a:avLst/>
              <a:gdLst/>
              <a:ahLst/>
              <a:cxnLst/>
              <a:rect r="r" b="b" t="t" l="l"/>
              <a:pathLst>
                <a:path h="360913" w="1597164">
                  <a:moveTo>
                    <a:pt x="0" y="0"/>
                  </a:moveTo>
                  <a:lnTo>
                    <a:pt x="1597164" y="0"/>
                  </a:lnTo>
                  <a:lnTo>
                    <a:pt x="1597164" y="360913"/>
                  </a:lnTo>
                  <a:lnTo>
                    <a:pt x="0" y="36091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1597164" cy="3990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-10800000">
            <a:off x="-1456230" y="9616548"/>
            <a:ext cx="9626215" cy="1370341"/>
            <a:chOff x="0" y="0"/>
            <a:chExt cx="2535300" cy="3609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535300" cy="360913"/>
            </a:xfrm>
            <a:custGeom>
              <a:avLst/>
              <a:gdLst/>
              <a:ahLst/>
              <a:cxnLst/>
              <a:rect r="r" b="b" t="t" l="l"/>
              <a:pathLst>
                <a:path h="360913" w="2535300">
                  <a:moveTo>
                    <a:pt x="0" y="0"/>
                  </a:moveTo>
                  <a:lnTo>
                    <a:pt x="2535300" y="0"/>
                  </a:lnTo>
                  <a:lnTo>
                    <a:pt x="2535300" y="360913"/>
                  </a:lnTo>
                  <a:lnTo>
                    <a:pt x="0" y="360913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535300" cy="3990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5285690" y="670452"/>
            <a:ext cx="6064231" cy="1370341"/>
            <a:chOff x="0" y="0"/>
            <a:chExt cx="1597164" cy="36091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597164" cy="360913"/>
            </a:xfrm>
            <a:custGeom>
              <a:avLst/>
              <a:gdLst/>
              <a:ahLst/>
              <a:cxnLst/>
              <a:rect r="r" b="b" t="t" l="l"/>
              <a:pathLst>
                <a:path h="360913" w="1597164">
                  <a:moveTo>
                    <a:pt x="0" y="0"/>
                  </a:moveTo>
                  <a:lnTo>
                    <a:pt x="1597164" y="0"/>
                  </a:lnTo>
                  <a:lnTo>
                    <a:pt x="1597164" y="360913"/>
                  </a:lnTo>
                  <a:lnTo>
                    <a:pt x="0" y="36091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1597164" cy="3990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118015" y="-699889"/>
            <a:ext cx="9626215" cy="1370341"/>
            <a:chOff x="0" y="0"/>
            <a:chExt cx="2535300" cy="36091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535300" cy="360913"/>
            </a:xfrm>
            <a:custGeom>
              <a:avLst/>
              <a:gdLst/>
              <a:ahLst/>
              <a:cxnLst/>
              <a:rect r="r" b="b" t="t" l="l"/>
              <a:pathLst>
                <a:path h="360913" w="2535300">
                  <a:moveTo>
                    <a:pt x="0" y="0"/>
                  </a:moveTo>
                  <a:lnTo>
                    <a:pt x="2535300" y="0"/>
                  </a:lnTo>
                  <a:lnTo>
                    <a:pt x="2535300" y="360913"/>
                  </a:lnTo>
                  <a:lnTo>
                    <a:pt x="0" y="360913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2535300" cy="3990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9144000" y="4150868"/>
            <a:ext cx="6648596" cy="4315253"/>
            <a:chOff x="0" y="0"/>
            <a:chExt cx="1110738" cy="72092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110738" cy="720921"/>
            </a:xfrm>
            <a:custGeom>
              <a:avLst/>
              <a:gdLst/>
              <a:ahLst/>
              <a:cxnLst/>
              <a:rect r="r" b="b" t="t" l="l"/>
              <a:pathLst>
                <a:path h="720921" w="1110738">
                  <a:moveTo>
                    <a:pt x="0" y="0"/>
                  </a:moveTo>
                  <a:lnTo>
                    <a:pt x="1110738" y="0"/>
                  </a:lnTo>
                  <a:lnTo>
                    <a:pt x="1110738" y="720921"/>
                  </a:lnTo>
                  <a:lnTo>
                    <a:pt x="0" y="720921"/>
                  </a:lnTo>
                  <a:close/>
                </a:path>
              </a:pathLst>
            </a:custGeom>
            <a:blipFill>
              <a:blip r:embed="rId6"/>
              <a:stretch>
                <a:fillRect l="0" t="-4310" r="0" b="-4310"/>
              </a:stretch>
            </a:blipFill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2122808" y="4150868"/>
            <a:ext cx="5599202" cy="4315253"/>
          </a:xfrm>
          <a:custGeom>
            <a:avLst/>
            <a:gdLst/>
            <a:ahLst/>
            <a:cxnLst/>
            <a:rect r="r" b="b" t="t" l="l"/>
            <a:pathLst>
              <a:path h="4315253" w="5599202">
                <a:moveTo>
                  <a:pt x="0" y="0"/>
                </a:moveTo>
                <a:lnTo>
                  <a:pt x="5599202" y="0"/>
                </a:lnTo>
                <a:lnTo>
                  <a:pt x="5599202" y="4315252"/>
                </a:lnTo>
                <a:lnTo>
                  <a:pt x="0" y="43152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-9317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734368" y="1766983"/>
            <a:ext cx="16524932" cy="1854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b="true" sz="6500">
                <a:solidFill>
                  <a:srgbClr val="034383"/>
                </a:solidFill>
                <a:latin typeface="Ubuntu Bold"/>
                <a:ea typeface="Ubuntu Bold"/>
                <a:cs typeface="Ubuntu Bold"/>
                <a:sym typeface="Ubuntu Bold"/>
              </a:rPr>
              <a:t>ЛИДЕР ИТ-РАЗРАБОТОК ДЛЯ ГОСУДАРСТВЕННОГО СЕКТОРА, 2024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94191" y="1066800"/>
            <a:ext cx="15315831" cy="949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b="true" sz="6500">
                <a:solidFill>
                  <a:srgbClr val="034383"/>
                </a:solidFill>
                <a:latin typeface="Ubuntu Bold"/>
                <a:ea typeface="Ubuntu Bold"/>
                <a:cs typeface="Ubuntu Bold"/>
                <a:sym typeface="Ubuntu Bold"/>
              </a:rPr>
              <a:t>НАШИ СФЕРЫ ДЕЯТЕЛЬНОСТИ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5400000">
            <a:off x="11410522" y="-3276512"/>
            <a:ext cx="6562966" cy="7473357"/>
          </a:xfrm>
          <a:custGeom>
            <a:avLst/>
            <a:gdLst/>
            <a:ahLst/>
            <a:cxnLst/>
            <a:rect r="r" b="b" t="t" l="l"/>
            <a:pathLst>
              <a:path h="7473357" w="6562966">
                <a:moveTo>
                  <a:pt x="0" y="0"/>
                </a:moveTo>
                <a:lnTo>
                  <a:pt x="6562966" y="0"/>
                </a:lnTo>
                <a:lnTo>
                  <a:pt x="6562966" y="7473357"/>
                </a:lnTo>
                <a:lnTo>
                  <a:pt x="0" y="7473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4" id="4"/>
          <p:cNvGrpSpPr/>
          <p:nvPr/>
        </p:nvGrpSpPr>
        <p:grpSpPr>
          <a:xfrm rot="-10800000">
            <a:off x="1307854" y="2930046"/>
            <a:ext cx="5002748" cy="2574391"/>
            <a:chOff x="0" y="0"/>
            <a:chExt cx="3295325" cy="169575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295325" cy="1695759"/>
            </a:xfrm>
            <a:custGeom>
              <a:avLst/>
              <a:gdLst/>
              <a:ahLst/>
              <a:cxnLst/>
              <a:rect r="r" b="b" t="t" l="l"/>
              <a:pathLst>
                <a:path h="1695759" w="3295325">
                  <a:moveTo>
                    <a:pt x="0" y="0"/>
                  </a:moveTo>
                  <a:lnTo>
                    <a:pt x="3295325" y="0"/>
                  </a:lnTo>
                  <a:lnTo>
                    <a:pt x="3295325" y="1695759"/>
                  </a:lnTo>
                  <a:lnTo>
                    <a:pt x="0" y="1695759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3295325" cy="1733859"/>
            </a:xfrm>
            <a:prstGeom prst="rect">
              <a:avLst/>
            </a:prstGeom>
          </p:spPr>
          <p:txBody>
            <a:bodyPr anchor="ctr" rtlCol="false" tIns="25172" lIns="25172" bIns="25172" rIns="25172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-10800000">
            <a:off x="1488400" y="2703181"/>
            <a:ext cx="4657869" cy="2639147"/>
            <a:chOff x="0" y="0"/>
            <a:chExt cx="3068152" cy="173841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068152" cy="1738414"/>
            </a:xfrm>
            <a:custGeom>
              <a:avLst/>
              <a:gdLst/>
              <a:ahLst/>
              <a:cxnLst/>
              <a:rect r="r" b="b" t="t" l="l"/>
              <a:pathLst>
                <a:path h="1738414" w="3068152">
                  <a:moveTo>
                    <a:pt x="0" y="0"/>
                  </a:moveTo>
                  <a:lnTo>
                    <a:pt x="3068152" y="0"/>
                  </a:lnTo>
                  <a:lnTo>
                    <a:pt x="3068152" y="1738414"/>
                  </a:lnTo>
                  <a:lnTo>
                    <a:pt x="0" y="1738414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3068152" cy="1776514"/>
            </a:xfrm>
            <a:prstGeom prst="rect">
              <a:avLst/>
            </a:prstGeom>
          </p:spPr>
          <p:txBody>
            <a:bodyPr anchor="ctr" rtlCol="false" tIns="25172" lIns="25172" bIns="25172" rIns="25172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569715" y="3409334"/>
            <a:ext cx="4520461" cy="966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6"/>
              </a:lnSpc>
            </a:pPr>
            <a:r>
              <a:rPr lang="en-US" b="true" sz="3378">
                <a:solidFill>
                  <a:srgbClr val="034383"/>
                </a:solidFill>
                <a:latin typeface="Ubuntu Bold"/>
                <a:ea typeface="Ubuntu Bold"/>
                <a:cs typeface="Ubuntu Bold"/>
                <a:sym typeface="Ubuntu Bold"/>
              </a:rPr>
              <a:t>ГОСУДАРСТВЕННОЕ</a:t>
            </a:r>
          </a:p>
          <a:p>
            <a:pPr algn="ctr" marL="0" indent="0" lvl="0">
              <a:lnSpc>
                <a:spcPts val="3716"/>
              </a:lnSpc>
              <a:spcBef>
                <a:spcPct val="0"/>
              </a:spcBef>
            </a:pPr>
            <a:r>
              <a:rPr lang="en-US" b="true" sz="3378">
                <a:solidFill>
                  <a:srgbClr val="034383"/>
                </a:solidFill>
                <a:latin typeface="Ubuntu Bold"/>
                <a:ea typeface="Ubuntu Bold"/>
                <a:cs typeface="Ubuntu Bold"/>
                <a:sym typeface="Ubuntu Bold"/>
              </a:rPr>
              <a:t>УПРАВЛЕНИЕ</a:t>
            </a:r>
          </a:p>
        </p:txBody>
      </p:sp>
      <p:sp>
        <p:nvSpPr>
          <p:cNvPr name="AutoShape 11" id="11"/>
          <p:cNvSpPr/>
          <p:nvPr/>
        </p:nvSpPr>
        <p:spPr>
          <a:xfrm>
            <a:off x="1766315" y="4666680"/>
            <a:ext cx="4102038" cy="0"/>
          </a:xfrm>
          <a:prstGeom prst="line">
            <a:avLst/>
          </a:prstGeom>
          <a:ln cap="flat" w="28575">
            <a:solidFill>
              <a:srgbClr val="034383"/>
            </a:solidFill>
            <a:prstDash val="solid"/>
            <a:headEnd type="oval" len="lg" w="lg"/>
            <a:tailEnd type="oval" len="lg" w="lg"/>
          </a:ln>
        </p:spPr>
      </p:sp>
      <p:grpSp>
        <p:nvGrpSpPr>
          <p:cNvPr name="Group 12" id="12"/>
          <p:cNvGrpSpPr/>
          <p:nvPr/>
        </p:nvGrpSpPr>
        <p:grpSpPr>
          <a:xfrm rot="-10800000">
            <a:off x="12035395" y="2930046"/>
            <a:ext cx="5002748" cy="2574391"/>
            <a:chOff x="0" y="0"/>
            <a:chExt cx="3295325" cy="169575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295325" cy="1695759"/>
            </a:xfrm>
            <a:custGeom>
              <a:avLst/>
              <a:gdLst/>
              <a:ahLst/>
              <a:cxnLst/>
              <a:rect r="r" b="b" t="t" l="l"/>
              <a:pathLst>
                <a:path h="1695759" w="3295325">
                  <a:moveTo>
                    <a:pt x="0" y="0"/>
                  </a:moveTo>
                  <a:lnTo>
                    <a:pt x="3295325" y="0"/>
                  </a:lnTo>
                  <a:lnTo>
                    <a:pt x="3295325" y="1695759"/>
                  </a:lnTo>
                  <a:lnTo>
                    <a:pt x="0" y="1695759"/>
                  </a:lnTo>
                  <a:close/>
                </a:path>
              </a:pathLst>
            </a:custGeom>
            <a:solidFill>
              <a:srgbClr val="B9D7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3295325" cy="1733859"/>
            </a:xfrm>
            <a:prstGeom prst="rect">
              <a:avLst/>
            </a:prstGeom>
          </p:spPr>
          <p:txBody>
            <a:bodyPr anchor="ctr" rtlCol="false" tIns="25172" lIns="25172" bIns="25172" rIns="25172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-10800000">
            <a:off x="12215942" y="2703181"/>
            <a:ext cx="4657869" cy="2639147"/>
            <a:chOff x="0" y="0"/>
            <a:chExt cx="3068152" cy="173841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068152" cy="1738414"/>
            </a:xfrm>
            <a:custGeom>
              <a:avLst/>
              <a:gdLst/>
              <a:ahLst/>
              <a:cxnLst/>
              <a:rect r="r" b="b" t="t" l="l"/>
              <a:pathLst>
                <a:path h="1738414" w="3068152">
                  <a:moveTo>
                    <a:pt x="0" y="0"/>
                  </a:moveTo>
                  <a:lnTo>
                    <a:pt x="3068152" y="0"/>
                  </a:lnTo>
                  <a:lnTo>
                    <a:pt x="3068152" y="1738414"/>
                  </a:lnTo>
                  <a:lnTo>
                    <a:pt x="0" y="1738414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3068152" cy="1776514"/>
            </a:xfrm>
            <a:prstGeom prst="rect">
              <a:avLst/>
            </a:prstGeom>
          </p:spPr>
          <p:txBody>
            <a:bodyPr anchor="ctr" rtlCol="false" tIns="25172" lIns="25172" bIns="25172" rIns="25172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2663196" y="3409334"/>
            <a:ext cx="3747145" cy="5001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16"/>
              </a:lnSpc>
              <a:spcBef>
                <a:spcPct val="0"/>
              </a:spcBef>
            </a:pPr>
            <a:r>
              <a:rPr lang="en-US" b="true" sz="3378">
                <a:solidFill>
                  <a:srgbClr val="034383"/>
                </a:solidFill>
                <a:latin typeface="Ubuntu Bold"/>
                <a:ea typeface="Ubuntu Bold"/>
                <a:cs typeface="Ubuntu Bold"/>
                <a:sym typeface="Ubuntu Bold"/>
              </a:rPr>
              <a:t>ТЕЛЕКОМ</a:t>
            </a:r>
          </a:p>
        </p:txBody>
      </p:sp>
      <p:sp>
        <p:nvSpPr>
          <p:cNvPr name="AutoShape 19" id="19"/>
          <p:cNvSpPr/>
          <p:nvPr/>
        </p:nvSpPr>
        <p:spPr>
          <a:xfrm>
            <a:off x="12493857" y="4666680"/>
            <a:ext cx="4102038" cy="0"/>
          </a:xfrm>
          <a:prstGeom prst="line">
            <a:avLst/>
          </a:prstGeom>
          <a:ln cap="flat" w="28575">
            <a:solidFill>
              <a:srgbClr val="034383"/>
            </a:solidFill>
            <a:prstDash val="solid"/>
            <a:headEnd type="oval" len="lg" w="lg"/>
            <a:tailEnd type="oval" len="lg" w="lg"/>
          </a:ln>
        </p:spPr>
      </p:sp>
      <p:grpSp>
        <p:nvGrpSpPr>
          <p:cNvPr name="Group 20" id="20"/>
          <p:cNvGrpSpPr/>
          <p:nvPr/>
        </p:nvGrpSpPr>
        <p:grpSpPr>
          <a:xfrm rot="-10800000">
            <a:off x="6642626" y="2930046"/>
            <a:ext cx="5002748" cy="2574391"/>
            <a:chOff x="0" y="0"/>
            <a:chExt cx="3295325" cy="1695759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3295325" cy="1695759"/>
            </a:xfrm>
            <a:custGeom>
              <a:avLst/>
              <a:gdLst/>
              <a:ahLst/>
              <a:cxnLst/>
              <a:rect r="r" b="b" t="t" l="l"/>
              <a:pathLst>
                <a:path h="1695759" w="3295325">
                  <a:moveTo>
                    <a:pt x="0" y="0"/>
                  </a:moveTo>
                  <a:lnTo>
                    <a:pt x="3295325" y="0"/>
                  </a:lnTo>
                  <a:lnTo>
                    <a:pt x="3295325" y="1695759"/>
                  </a:lnTo>
                  <a:lnTo>
                    <a:pt x="0" y="1695759"/>
                  </a:lnTo>
                  <a:close/>
                </a:path>
              </a:pathLst>
            </a:custGeom>
            <a:solidFill>
              <a:srgbClr val="00A3ED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3295325" cy="1733859"/>
            </a:xfrm>
            <a:prstGeom prst="rect">
              <a:avLst/>
            </a:prstGeom>
          </p:spPr>
          <p:txBody>
            <a:bodyPr anchor="ctr" rtlCol="false" tIns="25172" lIns="25172" bIns="25172" rIns="25172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-10800000">
            <a:off x="6823173" y="2703181"/>
            <a:ext cx="4657869" cy="2639147"/>
            <a:chOff x="0" y="0"/>
            <a:chExt cx="3068152" cy="1738414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3068152" cy="1738414"/>
            </a:xfrm>
            <a:custGeom>
              <a:avLst/>
              <a:gdLst/>
              <a:ahLst/>
              <a:cxnLst/>
              <a:rect r="r" b="b" t="t" l="l"/>
              <a:pathLst>
                <a:path h="1738414" w="3068152">
                  <a:moveTo>
                    <a:pt x="0" y="0"/>
                  </a:moveTo>
                  <a:lnTo>
                    <a:pt x="3068152" y="0"/>
                  </a:lnTo>
                  <a:lnTo>
                    <a:pt x="3068152" y="1738414"/>
                  </a:lnTo>
                  <a:lnTo>
                    <a:pt x="0" y="1738414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3068152" cy="1776514"/>
            </a:xfrm>
            <a:prstGeom prst="rect">
              <a:avLst/>
            </a:prstGeom>
          </p:spPr>
          <p:txBody>
            <a:bodyPr anchor="ctr" rtlCol="false" tIns="25172" lIns="25172" bIns="25172" rIns="25172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6960580" y="3409334"/>
            <a:ext cx="4366840" cy="5001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16"/>
              </a:lnSpc>
              <a:spcBef>
                <a:spcPct val="0"/>
              </a:spcBef>
            </a:pPr>
            <a:r>
              <a:rPr lang="en-US" b="true" sz="3378">
                <a:solidFill>
                  <a:srgbClr val="034383"/>
                </a:solidFill>
                <a:latin typeface="Ubuntu Bold"/>
                <a:ea typeface="Ubuntu Bold"/>
                <a:cs typeface="Ubuntu Bold"/>
                <a:sym typeface="Ubuntu Bold"/>
              </a:rPr>
              <a:t>МЕДИЦИНА</a:t>
            </a:r>
          </a:p>
        </p:txBody>
      </p:sp>
      <p:sp>
        <p:nvSpPr>
          <p:cNvPr name="AutoShape 27" id="27"/>
          <p:cNvSpPr/>
          <p:nvPr/>
        </p:nvSpPr>
        <p:spPr>
          <a:xfrm>
            <a:off x="7101088" y="4666680"/>
            <a:ext cx="4102038" cy="0"/>
          </a:xfrm>
          <a:prstGeom prst="line">
            <a:avLst/>
          </a:prstGeom>
          <a:ln cap="flat" w="28575">
            <a:solidFill>
              <a:srgbClr val="034383"/>
            </a:solidFill>
            <a:prstDash val="solid"/>
            <a:headEnd type="oval" len="lg" w="lg"/>
            <a:tailEnd type="oval" len="lg" w="lg"/>
          </a:ln>
        </p:spPr>
      </p:sp>
      <p:grpSp>
        <p:nvGrpSpPr>
          <p:cNvPr name="Group 28" id="28"/>
          <p:cNvGrpSpPr/>
          <p:nvPr/>
        </p:nvGrpSpPr>
        <p:grpSpPr>
          <a:xfrm rot="-10800000">
            <a:off x="1307854" y="6645701"/>
            <a:ext cx="5002748" cy="2574391"/>
            <a:chOff x="0" y="0"/>
            <a:chExt cx="3295325" cy="1695759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3295325" cy="1695759"/>
            </a:xfrm>
            <a:custGeom>
              <a:avLst/>
              <a:gdLst/>
              <a:ahLst/>
              <a:cxnLst/>
              <a:rect r="r" b="b" t="t" l="l"/>
              <a:pathLst>
                <a:path h="1695759" w="3295325">
                  <a:moveTo>
                    <a:pt x="0" y="0"/>
                  </a:moveTo>
                  <a:lnTo>
                    <a:pt x="3295325" y="0"/>
                  </a:lnTo>
                  <a:lnTo>
                    <a:pt x="3295325" y="1695759"/>
                  </a:lnTo>
                  <a:lnTo>
                    <a:pt x="0" y="1695759"/>
                  </a:lnTo>
                  <a:close/>
                </a:path>
              </a:pathLst>
            </a:custGeom>
            <a:solidFill>
              <a:srgbClr val="B9D7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38100"/>
              <a:ext cx="3295325" cy="1733859"/>
            </a:xfrm>
            <a:prstGeom prst="rect">
              <a:avLst/>
            </a:prstGeom>
          </p:spPr>
          <p:txBody>
            <a:bodyPr anchor="ctr" rtlCol="false" tIns="25172" lIns="25172" bIns="25172" rIns="25172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-10800000">
            <a:off x="1488400" y="6418836"/>
            <a:ext cx="4657869" cy="2639147"/>
            <a:chOff x="0" y="0"/>
            <a:chExt cx="3068152" cy="1738414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3068152" cy="1738414"/>
            </a:xfrm>
            <a:custGeom>
              <a:avLst/>
              <a:gdLst/>
              <a:ahLst/>
              <a:cxnLst/>
              <a:rect r="r" b="b" t="t" l="l"/>
              <a:pathLst>
                <a:path h="1738414" w="3068152">
                  <a:moveTo>
                    <a:pt x="0" y="0"/>
                  </a:moveTo>
                  <a:lnTo>
                    <a:pt x="3068152" y="0"/>
                  </a:lnTo>
                  <a:lnTo>
                    <a:pt x="3068152" y="1738414"/>
                  </a:lnTo>
                  <a:lnTo>
                    <a:pt x="0" y="1738414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3068152" cy="1776514"/>
            </a:xfrm>
            <a:prstGeom prst="rect">
              <a:avLst/>
            </a:prstGeom>
          </p:spPr>
          <p:txBody>
            <a:bodyPr anchor="ctr" rtlCol="false" tIns="25172" lIns="25172" bIns="25172" rIns="25172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801623" y="7127086"/>
            <a:ext cx="4047636" cy="966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16"/>
              </a:lnSpc>
              <a:spcBef>
                <a:spcPct val="0"/>
              </a:spcBef>
            </a:pPr>
            <a:r>
              <a:rPr lang="en-US" b="true" sz="3378">
                <a:solidFill>
                  <a:srgbClr val="034383"/>
                </a:solidFill>
                <a:latin typeface="Ubuntu Bold"/>
                <a:ea typeface="Ubuntu Bold"/>
                <a:cs typeface="Ubuntu Bold"/>
                <a:sym typeface="Ubuntu Bold"/>
              </a:rPr>
              <a:t>ПРОМЫШЛЕННАЯ АВТОМАТИЗАЦИЯ</a:t>
            </a:r>
          </a:p>
        </p:txBody>
      </p:sp>
      <p:sp>
        <p:nvSpPr>
          <p:cNvPr name="AutoShape 35" id="35"/>
          <p:cNvSpPr/>
          <p:nvPr/>
        </p:nvSpPr>
        <p:spPr>
          <a:xfrm>
            <a:off x="1766315" y="8382335"/>
            <a:ext cx="4102038" cy="0"/>
          </a:xfrm>
          <a:prstGeom prst="line">
            <a:avLst/>
          </a:prstGeom>
          <a:ln cap="flat" w="28575">
            <a:solidFill>
              <a:srgbClr val="034383"/>
            </a:solidFill>
            <a:prstDash val="solid"/>
            <a:headEnd type="oval" len="lg" w="lg"/>
            <a:tailEnd type="oval" len="lg" w="lg"/>
          </a:ln>
        </p:spPr>
      </p:sp>
      <p:grpSp>
        <p:nvGrpSpPr>
          <p:cNvPr name="Group 36" id="36"/>
          <p:cNvGrpSpPr/>
          <p:nvPr/>
        </p:nvGrpSpPr>
        <p:grpSpPr>
          <a:xfrm rot="-10800000">
            <a:off x="6642626" y="6645701"/>
            <a:ext cx="5002748" cy="2574391"/>
            <a:chOff x="0" y="0"/>
            <a:chExt cx="3295325" cy="1695759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3295325" cy="1695759"/>
            </a:xfrm>
            <a:custGeom>
              <a:avLst/>
              <a:gdLst/>
              <a:ahLst/>
              <a:cxnLst/>
              <a:rect r="r" b="b" t="t" l="l"/>
              <a:pathLst>
                <a:path h="1695759" w="3295325">
                  <a:moveTo>
                    <a:pt x="0" y="0"/>
                  </a:moveTo>
                  <a:lnTo>
                    <a:pt x="3295325" y="0"/>
                  </a:lnTo>
                  <a:lnTo>
                    <a:pt x="3295325" y="1695759"/>
                  </a:lnTo>
                  <a:lnTo>
                    <a:pt x="0" y="1695759"/>
                  </a:lnTo>
                  <a:close/>
                </a:path>
              </a:pathLst>
            </a:custGeom>
            <a:solidFill>
              <a:srgbClr val="004F8A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38100"/>
              <a:ext cx="3295325" cy="1733859"/>
            </a:xfrm>
            <a:prstGeom prst="rect">
              <a:avLst/>
            </a:prstGeom>
          </p:spPr>
          <p:txBody>
            <a:bodyPr anchor="ctr" rtlCol="false" tIns="25172" lIns="25172" bIns="25172" rIns="25172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39" id="39"/>
          <p:cNvGrpSpPr/>
          <p:nvPr/>
        </p:nvGrpSpPr>
        <p:grpSpPr>
          <a:xfrm rot="-10800000">
            <a:off x="6823173" y="6418836"/>
            <a:ext cx="4657869" cy="2639147"/>
            <a:chOff x="0" y="0"/>
            <a:chExt cx="3068152" cy="1738414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3068152" cy="1738414"/>
            </a:xfrm>
            <a:custGeom>
              <a:avLst/>
              <a:gdLst/>
              <a:ahLst/>
              <a:cxnLst/>
              <a:rect r="r" b="b" t="t" l="l"/>
              <a:pathLst>
                <a:path h="1738414" w="3068152">
                  <a:moveTo>
                    <a:pt x="0" y="0"/>
                  </a:moveTo>
                  <a:lnTo>
                    <a:pt x="3068152" y="0"/>
                  </a:lnTo>
                  <a:lnTo>
                    <a:pt x="3068152" y="1738414"/>
                  </a:lnTo>
                  <a:lnTo>
                    <a:pt x="0" y="1738414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38100"/>
              <a:ext cx="3068152" cy="1776514"/>
            </a:xfrm>
            <a:prstGeom prst="rect">
              <a:avLst/>
            </a:prstGeom>
          </p:spPr>
          <p:txBody>
            <a:bodyPr anchor="ctr" rtlCol="false" tIns="25172" lIns="25172" bIns="25172" rIns="25172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42" id="42"/>
          <p:cNvSpPr txBox="true"/>
          <p:nvPr/>
        </p:nvSpPr>
        <p:spPr>
          <a:xfrm rot="0">
            <a:off x="7208181" y="7127086"/>
            <a:ext cx="3747145" cy="966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16"/>
              </a:lnSpc>
              <a:spcBef>
                <a:spcPct val="0"/>
              </a:spcBef>
            </a:pPr>
            <a:r>
              <a:rPr lang="en-US" b="true" sz="3378">
                <a:solidFill>
                  <a:srgbClr val="034383"/>
                </a:solidFill>
                <a:latin typeface="Ubuntu Bold"/>
                <a:ea typeface="Ubuntu Bold"/>
                <a:cs typeface="Ubuntu Bold"/>
                <a:sym typeface="Ubuntu Bold"/>
              </a:rPr>
              <a:t>ИНТЕРНЕТ ВЕЩЕЙ</a:t>
            </a:r>
          </a:p>
        </p:txBody>
      </p:sp>
      <p:sp>
        <p:nvSpPr>
          <p:cNvPr name="AutoShape 43" id="43"/>
          <p:cNvSpPr/>
          <p:nvPr/>
        </p:nvSpPr>
        <p:spPr>
          <a:xfrm>
            <a:off x="7101088" y="8382335"/>
            <a:ext cx="4102038" cy="0"/>
          </a:xfrm>
          <a:prstGeom prst="line">
            <a:avLst/>
          </a:prstGeom>
          <a:ln cap="flat" w="28575">
            <a:solidFill>
              <a:srgbClr val="034383"/>
            </a:solidFill>
            <a:prstDash val="solid"/>
            <a:headEnd type="oval" len="lg" w="lg"/>
            <a:tailEnd type="oval" len="lg" w="lg"/>
          </a:ln>
        </p:spPr>
      </p:sp>
      <p:grpSp>
        <p:nvGrpSpPr>
          <p:cNvPr name="Group 44" id="44"/>
          <p:cNvGrpSpPr/>
          <p:nvPr/>
        </p:nvGrpSpPr>
        <p:grpSpPr>
          <a:xfrm rot="-10800000">
            <a:off x="12035395" y="6645701"/>
            <a:ext cx="5002748" cy="2574391"/>
            <a:chOff x="0" y="0"/>
            <a:chExt cx="3295325" cy="1695759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3295325" cy="1695759"/>
            </a:xfrm>
            <a:custGeom>
              <a:avLst/>
              <a:gdLst/>
              <a:ahLst/>
              <a:cxnLst/>
              <a:rect r="r" b="b" t="t" l="l"/>
              <a:pathLst>
                <a:path h="1695759" w="3295325">
                  <a:moveTo>
                    <a:pt x="0" y="0"/>
                  </a:moveTo>
                  <a:lnTo>
                    <a:pt x="3295325" y="0"/>
                  </a:lnTo>
                  <a:lnTo>
                    <a:pt x="3295325" y="1695759"/>
                  </a:lnTo>
                  <a:lnTo>
                    <a:pt x="0" y="1695759"/>
                  </a:lnTo>
                  <a:close/>
                </a:path>
              </a:pathLst>
            </a:custGeom>
            <a:solidFill>
              <a:srgbClr val="00A3ED"/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38100"/>
              <a:ext cx="3295325" cy="1733859"/>
            </a:xfrm>
            <a:prstGeom prst="rect">
              <a:avLst/>
            </a:prstGeom>
          </p:spPr>
          <p:txBody>
            <a:bodyPr anchor="ctr" rtlCol="false" tIns="25172" lIns="25172" bIns="25172" rIns="25172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47" id="47"/>
          <p:cNvGrpSpPr/>
          <p:nvPr/>
        </p:nvGrpSpPr>
        <p:grpSpPr>
          <a:xfrm rot="-10800000">
            <a:off x="12215942" y="6418836"/>
            <a:ext cx="4657869" cy="2639147"/>
            <a:chOff x="0" y="0"/>
            <a:chExt cx="3068152" cy="1738414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3068152" cy="1738414"/>
            </a:xfrm>
            <a:custGeom>
              <a:avLst/>
              <a:gdLst/>
              <a:ahLst/>
              <a:cxnLst/>
              <a:rect r="r" b="b" t="t" l="l"/>
              <a:pathLst>
                <a:path h="1738414" w="3068152">
                  <a:moveTo>
                    <a:pt x="0" y="0"/>
                  </a:moveTo>
                  <a:lnTo>
                    <a:pt x="3068152" y="0"/>
                  </a:lnTo>
                  <a:lnTo>
                    <a:pt x="3068152" y="1738414"/>
                  </a:lnTo>
                  <a:lnTo>
                    <a:pt x="0" y="1738414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38100"/>
              <a:ext cx="3068152" cy="1776514"/>
            </a:xfrm>
            <a:prstGeom prst="rect">
              <a:avLst/>
            </a:prstGeom>
          </p:spPr>
          <p:txBody>
            <a:bodyPr anchor="ctr" rtlCol="false" tIns="25172" lIns="25172" bIns="25172" rIns="25172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50" id="50"/>
          <p:cNvSpPr txBox="true"/>
          <p:nvPr/>
        </p:nvSpPr>
        <p:spPr>
          <a:xfrm rot="0">
            <a:off x="12353349" y="7127086"/>
            <a:ext cx="4366840" cy="966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16"/>
              </a:lnSpc>
              <a:spcBef>
                <a:spcPct val="0"/>
              </a:spcBef>
            </a:pPr>
            <a:r>
              <a:rPr lang="en-US" b="true" sz="3378">
                <a:solidFill>
                  <a:srgbClr val="034383"/>
                </a:solidFill>
                <a:latin typeface="Ubuntu Bold"/>
                <a:ea typeface="Ubuntu Bold"/>
                <a:cs typeface="Ubuntu Bold"/>
                <a:sym typeface="Ubuntu Bold"/>
              </a:rPr>
              <a:t>РЕШЕНИЯ УМНОГО ГОРОДА</a:t>
            </a:r>
          </a:p>
        </p:txBody>
      </p:sp>
      <p:sp>
        <p:nvSpPr>
          <p:cNvPr name="AutoShape 51" id="51"/>
          <p:cNvSpPr/>
          <p:nvPr/>
        </p:nvSpPr>
        <p:spPr>
          <a:xfrm>
            <a:off x="12493857" y="8382335"/>
            <a:ext cx="4102038" cy="0"/>
          </a:xfrm>
          <a:prstGeom prst="line">
            <a:avLst/>
          </a:prstGeom>
          <a:ln cap="flat" w="28575">
            <a:solidFill>
              <a:srgbClr val="034383"/>
            </a:solidFill>
            <a:prstDash val="solid"/>
            <a:headEnd type="oval" len="lg" w="lg"/>
            <a:tailEnd type="oval" len="lg" w="lg"/>
          </a:ln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260505" y="928375"/>
            <a:ext cx="13766990" cy="1664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80"/>
              </a:lnSpc>
            </a:pPr>
            <a:r>
              <a:rPr lang="en-US" b="true" sz="5800">
                <a:solidFill>
                  <a:srgbClr val="034383"/>
                </a:solidFill>
                <a:latin typeface="Ubuntu Bold"/>
                <a:ea typeface="Ubuntu Bold"/>
                <a:cs typeface="Ubuntu Bold"/>
                <a:sym typeface="Ubuntu Bold"/>
              </a:rPr>
              <a:t>ТВОЙ ПУТЬ В EPOL SOFT: </a:t>
            </a:r>
          </a:p>
          <a:p>
            <a:pPr algn="ctr">
              <a:lnSpc>
                <a:spcPts val="6380"/>
              </a:lnSpc>
            </a:pPr>
            <a:r>
              <a:rPr lang="en-US" b="true" sz="5800">
                <a:solidFill>
                  <a:srgbClr val="034383"/>
                </a:solidFill>
                <a:latin typeface="Ubuntu Bold"/>
                <a:ea typeface="Ubuntu Bold"/>
                <a:cs typeface="Ubuntu Bold"/>
                <a:sym typeface="Ubuntu Bold"/>
              </a:rPr>
              <a:t>ОТ ПРАКТИКИ ДО ОФФЕРА</a:t>
            </a:r>
          </a:p>
        </p:txBody>
      </p:sp>
      <p:grpSp>
        <p:nvGrpSpPr>
          <p:cNvPr name="Group 3" id="3"/>
          <p:cNvGrpSpPr/>
          <p:nvPr/>
        </p:nvGrpSpPr>
        <p:grpSpPr>
          <a:xfrm rot="-10800000">
            <a:off x="711664" y="3285309"/>
            <a:ext cx="5384336" cy="3982460"/>
            <a:chOff x="0" y="0"/>
            <a:chExt cx="2180105" cy="16124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180105" cy="1612489"/>
            </a:xfrm>
            <a:custGeom>
              <a:avLst/>
              <a:gdLst/>
              <a:ahLst/>
              <a:cxnLst/>
              <a:rect r="r" b="b" t="t" l="l"/>
              <a:pathLst>
                <a:path h="1612489" w="2180105">
                  <a:moveTo>
                    <a:pt x="0" y="0"/>
                  </a:moveTo>
                  <a:lnTo>
                    <a:pt x="2180105" y="0"/>
                  </a:lnTo>
                  <a:lnTo>
                    <a:pt x="2180105" y="1612489"/>
                  </a:lnTo>
                  <a:lnTo>
                    <a:pt x="0" y="1612489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180105" cy="16505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10800000">
            <a:off x="1028700" y="3030860"/>
            <a:ext cx="4757530" cy="962461"/>
            <a:chOff x="0" y="0"/>
            <a:chExt cx="1926313" cy="38969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26313" cy="389698"/>
            </a:xfrm>
            <a:custGeom>
              <a:avLst/>
              <a:gdLst/>
              <a:ahLst/>
              <a:cxnLst/>
              <a:rect r="r" b="b" t="t" l="l"/>
              <a:pathLst>
                <a:path h="389698" w="1926313">
                  <a:moveTo>
                    <a:pt x="0" y="0"/>
                  </a:moveTo>
                  <a:lnTo>
                    <a:pt x="1926313" y="0"/>
                  </a:lnTo>
                  <a:lnTo>
                    <a:pt x="1926313" y="389698"/>
                  </a:lnTo>
                  <a:lnTo>
                    <a:pt x="0" y="389698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926313" cy="4277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-10800000">
            <a:off x="6451832" y="3285309"/>
            <a:ext cx="5384336" cy="3982460"/>
            <a:chOff x="0" y="0"/>
            <a:chExt cx="2180105" cy="161248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180105" cy="1612489"/>
            </a:xfrm>
            <a:custGeom>
              <a:avLst/>
              <a:gdLst/>
              <a:ahLst/>
              <a:cxnLst/>
              <a:rect r="r" b="b" t="t" l="l"/>
              <a:pathLst>
                <a:path h="1612489" w="2180105">
                  <a:moveTo>
                    <a:pt x="0" y="0"/>
                  </a:moveTo>
                  <a:lnTo>
                    <a:pt x="2180105" y="0"/>
                  </a:lnTo>
                  <a:lnTo>
                    <a:pt x="2180105" y="1612489"/>
                  </a:lnTo>
                  <a:lnTo>
                    <a:pt x="0" y="1612489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180105" cy="16505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-10800000">
            <a:off x="6756546" y="3030860"/>
            <a:ext cx="4758983" cy="962461"/>
            <a:chOff x="0" y="0"/>
            <a:chExt cx="1926901" cy="38969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26901" cy="389698"/>
            </a:xfrm>
            <a:custGeom>
              <a:avLst/>
              <a:gdLst/>
              <a:ahLst/>
              <a:cxnLst/>
              <a:rect r="r" b="b" t="t" l="l"/>
              <a:pathLst>
                <a:path h="389698" w="1926901">
                  <a:moveTo>
                    <a:pt x="0" y="0"/>
                  </a:moveTo>
                  <a:lnTo>
                    <a:pt x="1926901" y="0"/>
                  </a:lnTo>
                  <a:lnTo>
                    <a:pt x="1926901" y="389698"/>
                  </a:lnTo>
                  <a:lnTo>
                    <a:pt x="0" y="389698"/>
                  </a:lnTo>
                  <a:close/>
                </a:path>
              </a:pathLst>
            </a:custGeom>
            <a:solidFill>
              <a:srgbClr val="68797B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926901" cy="4277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-10800000">
            <a:off x="12163840" y="3285309"/>
            <a:ext cx="5384336" cy="3982460"/>
            <a:chOff x="0" y="0"/>
            <a:chExt cx="2180105" cy="161248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180105" cy="1612489"/>
            </a:xfrm>
            <a:custGeom>
              <a:avLst/>
              <a:gdLst/>
              <a:ahLst/>
              <a:cxnLst/>
              <a:rect r="r" b="b" t="t" l="l"/>
              <a:pathLst>
                <a:path h="1612489" w="2180105">
                  <a:moveTo>
                    <a:pt x="0" y="0"/>
                  </a:moveTo>
                  <a:lnTo>
                    <a:pt x="2180105" y="0"/>
                  </a:lnTo>
                  <a:lnTo>
                    <a:pt x="2180105" y="1612489"/>
                  </a:lnTo>
                  <a:lnTo>
                    <a:pt x="0" y="1612489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2180105" cy="16505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-10800000">
            <a:off x="12510880" y="3030860"/>
            <a:ext cx="4748420" cy="962461"/>
            <a:chOff x="0" y="0"/>
            <a:chExt cx="1922624" cy="389698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922624" cy="389698"/>
            </a:xfrm>
            <a:custGeom>
              <a:avLst/>
              <a:gdLst/>
              <a:ahLst/>
              <a:cxnLst/>
              <a:rect r="r" b="b" t="t" l="l"/>
              <a:pathLst>
                <a:path h="389698" w="1922624">
                  <a:moveTo>
                    <a:pt x="0" y="0"/>
                  </a:moveTo>
                  <a:lnTo>
                    <a:pt x="1922624" y="0"/>
                  </a:lnTo>
                  <a:lnTo>
                    <a:pt x="1922624" y="389698"/>
                  </a:lnTo>
                  <a:lnTo>
                    <a:pt x="0" y="389698"/>
                  </a:lnTo>
                  <a:close/>
                </a:path>
              </a:pathLst>
            </a:custGeom>
            <a:solidFill>
              <a:srgbClr val="B9D7F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1922624" cy="4277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355832" y="3247533"/>
            <a:ext cx="6096000" cy="553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0"/>
              </a:lnSpc>
            </a:pPr>
            <a:r>
              <a:rPr lang="en-US" b="true" sz="3800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ТЕСТИРОВАНИЕ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110080" y="3245073"/>
            <a:ext cx="6096000" cy="553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0"/>
              </a:lnSpc>
            </a:pPr>
            <a:r>
              <a:rPr lang="en-US" b="true" sz="3800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СОБЕСЕДОВАНИЕ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808008" y="3247534"/>
            <a:ext cx="6096000" cy="553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0"/>
              </a:lnSpc>
            </a:pPr>
            <a:r>
              <a:rPr lang="en-US" b="true" sz="3800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ПРАКТИКА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1169887" y="-1193305"/>
            <a:ext cx="4364942" cy="2386610"/>
            <a:chOff x="0" y="0"/>
            <a:chExt cx="1149614" cy="628572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149614" cy="628572"/>
            </a:xfrm>
            <a:custGeom>
              <a:avLst/>
              <a:gdLst/>
              <a:ahLst/>
              <a:cxnLst/>
              <a:rect r="r" b="b" t="t" l="l"/>
              <a:pathLst>
                <a:path h="628572" w="1149614">
                  <a:moveTo>
                    <a:pt x="574807" y="628572"/>
                  </a:moveTo>
                  <a:lnTo>
                    <a:pt x="1149614" y="0"/>
                  </a:lnTo>
                  <a:lnTo>
                    <a:pt x="0" y="0"/>
                  </a:lnTo>
                  <a:lnTo>
                    <a:pt x="574807" y="628572"/>
                  </a:lnTo>
                  <a:close/>
                </a:path>
              </a:pathLst>
            </a:custGeom>
            <a:solidFill>
              <a:srgbClr val="B9D7FF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179627" y="6798"/>
              <a:ext cx="790360" cy="3299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Freeform 27" id="27"/>
          <p:cNvSpPr/>
          <p:nvPr/>
        </p:nvSpPr>
        <p:spPr>
          <a:xfrm flipH="false" flipV="true" rot="5400000">
            <a:off x="-1247163" y="-160646"/>
            <a:ext cx="4962244" cy="4962244"/>
          </a:xfrm>
          <a:custGeom>
            <a:avLst/>
            <a:gdLst/>
            <a:ahLst/>
            <a:cxnLst/>
            <a:rect r="r" b="b" t="t" l="l"/>
            <a:pathLst>
              <a:path h="4962244" w="4962244">
                <a:moveTo>
                  <a:pt x="0" y="4962244"/>
                </a:moveTo>
                <a:lnTo>
                  <a:pt x="4962244" y="4962244"/>
                </a:lnTo>
                <a:lnTo>
                  <a:pt x="4962244" y="0"/>
                </a:lnTo>
                <a:lnTo>
                  <a:pt x="0" y="0"/>
                </a:lnTo>
                <a:lnTo>
                  <a:pt x="0" y="496224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28" id="28"/>
          <p:cNvGrpSpPr/>
          <p:nvPr/>
        </p:nvGrpSpPr>
        <p:grpSpPr>
          <a:xfrm rot="0">
            <a:off x="12739092" y="-1291235"/>
            <a:ext cx="4364942" cy="2386610"/>
            <a:chOff x="0" y="0"/>
            <a:chExt cx="1149614" cy="628572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149614" cy="628572"/>
            </a:xfrm>
            <a:custGeom>
              <a:avLst/>
              <a:gdLst/>
              <a:ahLst/>
              <a:cxnLst/>
              <a:rect r="r" b="b" t="t" l="l"/>
              <a:pathLst>
                <a:path h="628572" w="1149614">
                  <a:moveTo>
                    <a:pt x="574807" y="628572"/>
                  </a:moveTo>
                  <a:lnTo>
                    <a:pt x="1149614" y="0"/>
                  </a:lnTo>
                  <a:lnTo>
                    <a:pt x="0" y="0"/>
                  </a:lnTo>
                  <a:lnTo>
                    <a:pt x="574807" y="628572"/>
                  </a:lnTo>
                  <a:close/>
                </a:path>
              </a:pathLst>
            </a:custGeom>
            <a:solidFill>
              <a:srgbClr val="B9D7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179627" y="6798"/>
              <a:ext cx="790360" cy="3299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Freeform 31" id="31"/>
          <p:cNvSpPr/>
          <p:nvPr/>
        </p:nvSpPr>
        <p:spPr>
          <a:xfrm flipH="false" flipV="false" rot="5400000">
            <a:off x="14572919" y="-160646"/>
            <a:ext cx="4962244" cy="4962244"/>
          </a:xfrm>
          <a:custGeom>
            <a:avLst/>
            <a:gdLst/>
            <a:ahLst/>
            <a:cxnLst/>
            <a:rect r="r" b="b" t="t" l="l"/>
            <a:pathLst>
              <a:path h="4962244" w="4962244">
                <a:moveTo>
                  <a:pt x="0" y="0"/>
                </a:moveTo>
                <a:lnTo>
                  <a:pt x="4962244" y="0"/>
                </a:lnTo>
                <a:lnTo>
                  <a:pt x="4962244" y="4962244"/>
                </a:lnTo>
                <a:lnTo>
                  <a:pt x="0" y="49622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2" id="32"/>
          <p:cNvSpPr/>
          <p:nvPr/>
        </p:nvSpPr>
        <p:spPr>
          <a:xfrm flipH="false" flipV="false" rot="0">
            <a:off x="2581441" y="5549071"/>
            <a:ext cx="1541833" cy="1541833"/>
          </a:xfrm>
          <a:custGeom>
            <a:avLst/>
            <a:gdLst/>
            <a:ahLst/>
            <a:cxnLst/>
            <a:rect r="r" b="b" t="t" l="l"/>
            <a:pathLst>
              <a:path h="1541833" w="1541833">
                <a:moveTo>
                  <a:pt x="0" y="0"/>
                </a:moveTo>
                <a:lnTo>
                  <a:pt x="1541833" y="0"/>
                </a:lnTo>
                <a:lnTo>
                  <a:pt x="1541833" y="1541833"/>
                </a:lnTo>
                <a:lnTo>
                  <a:pt x="0" y="15418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8387163" y="5725936"/>
            <a:ext cx="1541833" cy="1541833"/>
          </a:xfrm>
          <a:custGeom>
            <a:avLst/>
            <a:gdLst/>
            <a:ahLst/>
            <a:cxnLst/>
            <a:rect r="r" b="b" t="t" l="l"/>
            <a:pathLst>
              <a:path h="1541833" w="1541833">
                <a:moveTo>
                  <a:pt x="0" y="0"/>
                </a:moveTo>
                <a:lnTo>
                  <a:pt x="1541834" y="0"/>
                </a:lnTo>
                <a:lnTo>
                  <a:pt x="1541834" y="1541833"/>
                </a:lnTo>
                <a:lnTo>
                  <a:pt x="0" y="15418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4085092" y="5549071"/>
            <a:ext cx="1541833" cy="1541833"/>
          </a:xfrm>
          <a:custGeom>
            <a:avLst/>
            <a:gdLst/>
            <a:ahLst/>
            <a:cxnLst/>
            <a:rect r="r" b="b" t="t" l="l"/>
            <a:pathLst>
              <a:path h="1541833" w="1541833">
                <a:moveTo>
                  <a:pt x="0" y="0"/>
                </a:moveTo>
                <a:lnTo>
                  <a:pt x="1541833" y="0"/>
                </a:lnTo>
                <a:lnTo>
                  <a:pt x="1541833" y="1541833"/>
                </a:lnTo>
                <a:lnTo>
                  <a:pt x="0" y="15418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35" id="35"/>
          <p:cNvGrpSpPr/>
          <p:nvPr/>
        </p:nvGrpSpPr>
        <p:grpSpPr>
          <a:xfrm rot="-10800000">
            <a:off x="6451832" y="7905944"/>
            <a:ext cx="5384336" cy="2109877"/>
            <a:chOff x="0" y="0"/>
            <a:chExt cx="2180105" cy="854284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2180105" cy="854284"/>
            </a:xfrm>
            <a:custGeom>
              <a:avLst/>
              <a:gdLst/>
              <a:ahLst/>
              <a:cxnLst/>
              <a:rect r="r" b="b" t="t" l="l"/>
              <a:pathLst>
                <a:path h="854284" w="2180105">
                  <a:moveTo>
                    <a:pt x="0" y="0"/>
                  </a:moveTo>
                  <a:lnTo>
                    <a:pt x="2180105" y="0"/>
                  </a:lnTo>
                  <a:lnTo>
                    <a:pt x="2180105" y="854284"/>
                  </a:lnTo>
                  <a:lnTo>
                    <a:pt x="0" y="854284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38100"/>
              <a:ext cx="2180105" cy="8923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-10800000">
            <a:off x="6750428" y="7705919"/>
            <a:ext cx="4758983" cy="962461"/>
            <a:chOff x="0" y="0"/>
            <a:chExt cx="1926901" cy="389698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1926901" cy="389698"/>
            </a:xfrm>
            <a:custGeom>
              <a:avLst/>
              <a:gdLst/>
              <a:ahLst/>
              <a:cxnLst/>
              <a:rect r="r" b="b" t="t" l="l"/>
              <a:pathLst>
                <a:path h="389698" w="1926901">
                  <a:moveTo>
                    <a:pt x="0" y="0"/>
                  </a:moveTo>
                  <a:lnTo>
                    <a:pt x="1926901" y="0"/>
                  </a:lnTo>
                  <a:lnTo>
                    <a:pt x="1926901" y="389698"/>
                  </a:lnTo>
                  <a:lnTo>
                    <a:pt x="0" y="389698"/>
                  </a:lnTo>
                  <a:close/>
                </a:path>
              </a:pathLst>
            </a:custGeom>
            <a:solidFill>
              <a:srgbClr val="0EAFF8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38100"/>
              <a:ext cx="1926901" cy="4277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Freeform 41" id="41"/>
          <p:cNvSpPr/>
          <p:nvPr/>
        </p:nvSpPr>
        <p:spPr>
          <a:xfrm flipH="false" flipV="false" rot="0">
            <a:off x="8387163" y="8549739"/>
            <a:ext cx="1327078" cy="1327078"/>
          </a:xfrm>
          <a:custGeom>
            <a:avLst/>
            <a:gdLst/>
            <a:ahLst/>
            <a:cxnLst/>
            <a:rect r="r" b="b" t="t" l="l"/>
            <a:pathLst>
              <a:path h="1327078" w="1327078">
                <a:moveTo>
                  <a:pt x="0" y="0"/>
                </a:moveTo>
                <a:lnTo>
                  <a:pt x="1327078" y="0"/>
                </a:lnTo>
                <a:lnTo>
                  <a:pt x="1327078" y="1327078"/>
                </a:lnTo>
                <a:lnTo>
                  <a:pt x="0" y="13270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42" id="42"/>
          <p:cNvSpPr txBox="true"/>
          <p:nvPr/>
        </p:nvSpPr>
        <p:spPr>
          <a:xfrm rot="0">
            <a:off x="1028700" y="4240971"/>
            <a:ext cx="4757530" cy="869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D1D29"/>
                </a:solidFill>
                <a:latin typeface="Open Sans"/>
                <a:ea typeface="Open Sans"/>
                <a:cs typeface="Open Sans"/>
                <a:sym typeface="Open Sans"/>
              </a:rPr>
              <a:t>Пройди наши тесты и покажи свои навыки!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6756546" y="4240971"/>
            <a:ext cx="4758983" cy="1308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D1D29"/>
                </a:solidFill>
                <a:latin typeface="Open Sans"/>
                <a:ea typeface="Open Sans"/>
                <a:cs typeface="Open Sans"/>
                <a:sym typeface="Open Sans"/>
              </a:rPr>
              <a:t>Пообщайся с будущими наставниками на собеседовании.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2510880" y="4240971"/>
            <a:ext cx="4748420" cy="1308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D1D29"/>
                </a:solidFill>
                <a:latin typeface="Open Sans"/>
                <a:ea typeface="Open Sans"/>
                <a:cs typeface="Open Sans"/>
                <a:sym typeface="Open Sans"/>
              </a:rPr>
              <a:t>Погрузись в реальные задачи: создай код, который увидят клиенты.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6067840" y="7924994"/>
            <a:ext cx="6096000" cy="553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0"/>
              </a:lnSpc>
            </a:pPr>
            <a:r>
              <a:rPr lang="en-US" b="true" sz="3800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ПОЛУЧИ ОФФЕР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51607" y="1706489"/>
            <a:ext cx="15584786" cy="949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b="true" sz="6500">
                <a:solidFill>
                  <a:srgbClr val="034383"/>
                </a:solidFill>
                <a:latin typeface="Ubuntu Bold"/>
                <a:ea typeface="Ubuntu Bold"/>
                <a:cs typeface="Ubuntu Bold"/>
                <a:sym typeface="Ubuntu Bold"/>
              </a:rPr>
              <a:t>ЧТО МЫ ПРЕДЛАГАЕМ?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-484415" y="659562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true" flipV="true" rot="0">
            <a:off x="14173200" y="-863248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true" flipV="false" rot="-5400000">
            <a:off x="-1088847" y="-864327"/>
            <a:ext cx="6411305" cy="6411305"/>
          </a:xfrm>
          <a:custGeom>
            <a:avLst/>
            <a:gdLst/>
            <a:ahLst/>
            <a:cxnLst/>
            <a:rect r="r" b="b" t="t" l="l"/>
            <a:pathLst>
              <a:path h="6411305" w="6411305">
                <a:moveTo>
                  <a:pt x="6411305" y="0"/>
                </a:moveTo>
                <a:lnTo>
                  <a:pt x="0" y="0"/>
                </a:lnTo>
                <a:lnTo>
                  <a:pt x="0" y="6411304"/>
                </a:lnTo>
                <a:lnTo>
                  <a:pt x="6411305" y="6411304"/>
                </a:lnTo>
                <a:lnTo>
                  <a:pt x="641130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24000">
            <a:off x="-30129" y="3289320"/>
            <a:ext cx="18348258" cy="8822696"/>
          </a:xfrm>
          <a:custGeom>
            <a:avLst/>
            <a:gdLst/>
            <a:ahLst/>
            <a:cxnLst/>
            <a:rect r="r" b="b" t="t" l="l"/>
            <a:pathLst>
              <a:path h="8822696" w="18348258">
                <a:moveTo>
                  <a:pt x="60704" y="0"/>
                </a:moveTo>
                <a:lnTo>
                  <a:pt x="18348258" y="127674"/>
                </a:lnTo>
                <a:lnTo>
                  <a:pt x="18287554" y="8822696"/>
                </a:lnTo>
                <a:lnTo>
                  <a:pt x="0" y="8695023"/>
                </a:lnTo>
                <a:lnTo>
                  <a:pt x="60704" y="0"/>
                </a:lnTo>
                <a:close/>
              </a:path>
            </a:pathLst>
          </a:custGeom>
          <a:blipFill>
            <a:blip r:embed="rId6"/>
            <a:stretch>
              <a:fillRect l="-2371" t="-35795" r="-3632" b="-11082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82143" y="489809"/>
            <a:ext cx="14525283" cy="1727072"/>
            <a:chOff x="0" y="0"/>
            <a:chExt cx="19367043" cy="2302763"/>
          </a:xfrm>
        </p:grpSpPr>
        <p:grpSp>
          <p:nvGrpSpPr>
            <p:cNvPr name="Group 3" id="3"/>
            <p:cNvGrpSpPr/>
            <p:nvPr/>
          </p:nvGrpSpPr>
          <p:grpSpPr>
            <a:xfrm rot="-9581706">
              <a:off x="192366" y="581357"/>
              <a:ext cx="1499232" cy="1303962"/>
              <a:chOff x="0" y="0"/>
              <a:chExt cx="473018" cy="411409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73018" cy="411409"/>
              </a:xfrm>
              <a:custGeom>
                <a:avLst/>
                <a:gdLst/>
                <a:ahLst/>
                <a:cxnLst/>
                <a:rect r="r" b="b" t="t" l="l"/>
                <a:pathLst>
                  <a:path h="411409" w="473018">
                    <a:moveTo>
                      <a:pt x="0" y="0"/>
                    </a:moveTo>
                    <a:lnTo>
                      <a:pt x="473018" y="0"/>
                    </a:lnTo>
                    <a:lnTo>
                      <a:pt x="473018" y="411409"/>
                    </a:lnTo>
                    <a:lnTo>
                      <a:pt x="0" y="411409"/>
                    </a:lnTo>
                    <a:close/>
                  </a:path>
                </a:pathLst>
              </a:custGeom>
              <a:solidFill>
                <a:srgbClr val="4F3F07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38100"/>
                <a:ext cx="473018" cy="44950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95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-10800000">
              <a:off x="376938" y="0"/>
              <a:ext cx="18990105" cy="2302763"/>
              <a:chOff x="0" y="0"/>
              <a:chExt cx="5991508" cy="726538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5991508" cy="726538"/>
              </a:xfrm>
              <a:custGeom>
                <a:avLst/>
                <a:gdLst/>
                <a:ahLst/>
                <a:cxnLst/>
                <a:rect r="r" b="b" t="t" l="l"/>
                <a:pathLst>
                  <a:path h="726538" w="5991508">
                    <a:moveTo>
                      <a:pt x="0" y="0"/>
                    </a:moveTo>
                    <a:lnTo>
                      <a:pt x="5991508" y="0"/>
                    </a:lnTo>
                    <a:lnTo>
                      <a:pt x="5991508" y="726538"/>
                    </a:lnTo>
                    <a:lnTo>
                      <a:pt x="0" y="726538"/>
                    </a:lnTo>
                    <a:close/>
                  </a:path>
                </a:pathLst>
              </a:custGeom>
              <a:solidFill>
                <a:srgbClr val="EFEFEF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38100"/>
                <a:ext cx="5991508" cy="76463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95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-10800000">
              <a:off x="0" y="283213"/>
              <a:ext cx="19367043" cy="1303962"/>
              <a:chOff x="0" y="0"/>
              <a:chExt cx="6110434" cy="411409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6110434" cy="411409"/>
              </a:xfrm>
              <a:custGeom>
                <a:avLst/>
                <a:gdLst/>
                <a:ahLst/>
                <a:cxnLst/>
                <a:rect r="r" b="b" t="t" l="l"/>
                <a:pathLst>
                  <a:path h="411409" w="6110434">
                    <a:moveTo>
                      <a:pt x="0" y="0"/>
                    </a:moveTo>
                    <a:lnTo>
                      <a:pt x="6110434" y="0"/>
                    </a:lnTo>
                    <a:lnTo>
                      <a:pt x="6110434" y="411409"/>
                    </a:lnTo>
                    <a:lnTo>
                      <a:pt x="0" y="411409"/>
                    </a:lnTo>
                    <a:close/>
                  </a:path>
                </a:pathLst>
              </a:custGeom>
              <a:solidFill>
                <a:srgbClr val="0EAFF8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6110434" cy="44950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95"/>
                  </a:lnSpc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957159" y="557674"/>
              <a:ext cx="9650123" cy="7668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234"/>
                </a:lnSpc>
                <a:spcBef>
                  <a:spcPct val="0"/>
                </a:spcBef>
              </a:pPr>
              <a:r>
                <a:rPr lang="en-US" b="true" sz="3849">
                  <a:solidFill>
                    <a:srgbClr val="FFFFFF"/>
                  </a:solidFill>
                  <a:latin typeface="Ubuntu Bold"/>
                  <a:ea typeface="Ubuntu Bold"/>
                  <a:cs typeface="Ubuntu Bold"/>
                  <a:sym typeface="Ubuntu Bold"/>
                </a:rPr>
                <a:t>ОТЛИЧНЫЙ СТАРТ КАРЬЕРЫ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941982" y="1539550"/>
              <a:ext cx="17268792" cy="5471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0D1D29"/>
                  </a:solidFill>
                  <a:latin typeface="Open Sans"/>
                  <a:ea typeface="Open Sans"/>
                  <a:cs typeface="Open Sans"/>
                  <a:sym typeface="Open Sans"/>
                </a:rPr>
                <a:t>Получите реальный опыт и поддержку наставников с первого дня</a:t>
              </a: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-484415" y="659562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5" id="15"/>
          <p:cNvGrpSpPr/>
          <p:nvPr/>
        </p:nvGrpSpPr>
        <p:grpSpPr>
          <a:xfrm rot="0">
            <a:off x="1572985" y="2360709"/>
            <a:ext cx="14525283" cy="2447038"/>
            <a:chOff x="0" y="0"/>
            <a:chExt cx="19367043" cy="3262717"/>
          </a:xfrm>
        </p:grpSpPr>
        <p:grpSp>
          <p:nvGrpSpPr>
            <p:cNvPr name="Group 16" id="16"/>
            <p:cNvGrpSpPr/>
            <p:nvPr/>
          </p:nvGrpSpPr>
          <p:grpSpPr>
            <a:xfrm rot="-9581706">
              <a:off x="192366" y="581357"/>
              <a:ext cx="1499232" cy="1303962"/>
              <a:chOff x="0" y="0"/>
              <a:chExt cx="473018" cy="411409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473018" cy="411409"/>
              </a:xfrm>
              <a:custGeom>
                <a:avLst/>
                <a:gdLst/>
                <a:ahLst/>
                <a:cxnLst/>
                <a:rect r="r" b="b" t="t" l="l"/>
                <a:pathLst>
                  <a:path h="411409" w="473018">
                    <a:moveTo>
                      <a:pt x="0" y="0"/>
                    </a:moveTo>
                    <a:lnTo>
                      <a:pt x="473018" y="0"/>
                    </a:lnTo>
                    <a:lnTo>
                      <a:pt x="473018" y="411409"/>
                    </a:lnTo>
                    <a:lnTo>
                      <a:pt x="0" y="411409"/>
                    </a:lnTo>
                    <a:close/>
                  </a:path>
                </a:pathLst>
              </a:custGeom>
              <a:solidFill>
                <a:srgbClr val="204661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38100"/>
                <a:ext cx="473018" cy="44950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95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-10800000">
              <a:off x="376938" y="0"/>
              <a:ext cx="18990105" cy="2286087"/>
              <a:chOff x="0" y="0"/>
              <a:chExt cx="5991508" cy="721276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5991508" cy="721276"/>
              </a:xfrm>
              <a:custGeom>
                <a:avLst/>
                <a:gdLst/>
                <a:ahLst/>
                <a:cxnLst/>
                <a:rect r="r" b="b" t="t" l="l"/>
                <a:pathLst>
                  <a:path h="721276" w="5991508">
                    <a:moveTo>
                      <a:pt x="0" y="0"/>
                    </a:moveTo>
                    <a:lnTo>
                      <a:pt x="5991508" y="0"/>
                    </a:lnTo>
                    <a:lnTo>
                      <a:pt x="5991508" y="721276"/>
                    </a:lnTo>
                    <a:lnTo>
                      <a:pt x="0" y="721276"/>
                    </a:lnTo>
                    <a:close/>
                  </a:path>
                </a:pathLst>
              </a:custGeom>
              <a:solidFill>
                <a:srgbClr val="EFEFEF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38100"/>
                <a:ext cx="5991508" cy="75937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95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-10800000">
              <a:off x="0" y="283213"/>
              <a:ext cx="19367043" cy="1303962"/>
              <a:chOff x="0" y="0"/>
              <a:chExt cx="6110434" cy="411409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6110434" cy="411409"/>
              </a:xfrm>
              <a:custGeom>
                <a:avLst/>
                <a:gdLst/>
                <a:ahLst/>
                <a:cxnLst/>
                <a:rect r="r" b="b" t="t" l="l"/>
                <a:pathLst>
                  <a:path h="411409" w="6110434">
                    <a:moveTo>
                      <a:pt x="0" y="0"/>
                    </a:moveTo>
                    <a:lnTo>
                      <a:pt x="6110434" y="0"/>
                    </a:lnTo>
                    <a:lnTo>
                      <a:pt x="6110434" y="411409"/>
                    </a:lnTo>
                    <a:lnTo>
                      <a:pt x="0" y="411409"/>
                    </a:lnTo>
                    <a:close/>
                  </a:path>
                </a:pathLst>
              </a:custGeom>
              <a:solidFill>
                <a:srgbClr val="0EAFF8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-38100"/>
                <a:ext cx="6110434" cy="44950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95"/>
                  </a:lnSpc>
                </a:pPr>
              </a:p>
            </p:txBody>
          </p:sp>
        </p:grpSp>
        <p:sp>
          <p:nvSpPr>
            <p:cNvPr name="TextBox 25" id="25"/>
            <p:cNvSpPr txBox="true"/>
            <p:nvPr/>
          </p:nvSpPr>
          <p:spPr>
            <a:xfrm rot="0">
              <a:off x="957159" y="557674"/>
              <a:ext cx="8914831" cy="7668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234"/>
                </a:lnSpc>
                <a:spcBef>
                  <a:spcPct val="0"/>
                </a:spcBef>
              </a:pPr>
              <a:r>
                <a:rPr lang="en-US" b="true" sz="3849">
                  <a:solidFill>
                    <a:srgbClr val="FFFFFF"/>
                  </a:solidFill>
                  <a:latin typeface="Ubuntu Bold"/>
                  <a:ea typeface="Ubuntu Bold"/>
                  <a:cs typeface="Ubuntu Bold"/>
                  <a:sym typeface="Ubuntu Bold"/>
                </a:rPr>
                <a:t>РАЗВИТИЕ И ОБУЧЕНИЕ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957159" y="1539550"/>
              <a:ext cx="17268792" cy="17231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0D1D29"/>
                  </a:solidFill>
                  <a:latin typeface="Open Sans"/>
                  <a:ea typeface="Open Sans"/>
                  <a:cs typeface="Open Sans"/>
                  <a:sym typeface="Open Sans"/>
                </a:rPr>
                <a:t>В</a:t>
              </a:r>
              <a:r>
                <a:rPr lang="en-US" sz="2499" strike="noStrike" u="none">
                  <a:solidFill>
                    <a:srgbClr val="0D1D29"/>
                  </a:solidFill>
                  <a:latin typeface="Open Sans"/>
                  <a:ea typeface="Open Sans"/>
                  <a:cs typeface="Open Sans"/>
                  <a:sym typeface="Open Sans"/>
                </a:rPr>
                <a:t>аш рост — наш приоритет, мы оплачиваем необходимое обучение</a:t>
              </a:r>
            </a:p>
            <a:p>
              <a:pPr algn="just">
                <a:lnSpc>
                  <a:spcPts val="3499"/>
                </a:lnSpc>
                <a:spcBef>
                  <a:spcPct val="0"/>
                </a:spcBef>
              </a:pPr>
            </a:p>
            <a:p>
              <a:pPr algn="just" marL="0" indent="0" lvl="0">
                <a:lnSpc>
                  <a:spcPts val="349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7" id="27"/>
          <p:cNvSpPr/>
          <p:nvPr/>
        </p:nvSpPr>
        <p:spPr>
          <a:xfrm flipH="true" flipV="true" rot="0">
            <a:off x="14657615" y="-42342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28" id="28"/>
          <p:cNvGrpSpPr/>
          <p:nvPr/>
        </p:nvGrpSpPr>
        <p:grpSpPr>
          <a:xfrm rot="0">
            <a:off x="2953931" y="4219403"/>
            <a:ext cx="14525283" cy="1716057"/>
            <a:chOff x="0" y="0"/>
            <a:chExt cx="19367043" cy="2288076"/>
          </a:xfrm>
        </p:grpSpPr>
        <p:grpSp>
          <p:nvGrpSpPr>
            <p:cNvPr name="Group 29" id="29"/>
            <p:cNvGrpSpPr/>
            <p:nvPr/>
          </p:nvGrpSpPr>
          <p:grpSpPr>
            <a:xfrm rot="-9581706">
              <a:off x="192366" y="581357"/>
              <a:ext cx="1499232" cy="1303962"/>
              <a:chOff x="0" y="0"/>
              <a:chExt cx="473018" cy="411409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473018" cy="411409"/>
              </a:xfrm>
              <a:custGeom>
                <a:avLst/>
                <a:gdLst/>
                <a:ahLst/>
                <a:cxnLst/>
                <a:rect r="r" b="b" t="t" l="l"/>
                <a:pathLst>
                  <a:path h="411409" w="473018">
                    <a:moveTo>
                      <a:pt x="0" y="0"/>
                    </a:moveTo>
                    <a:lnTo>
                      <a:pt x="473018" y="0"/>
                    </a:lnTo>
                    <a:lnTo>
                      <a:pt x="473018" y="411409"/>
                    </a:lnTo>
                    <a:lnTo>
                      <a:pt x="0" y="411409"/>
                    </a:lnTo>
                    <a:close/>
                  </a:path>
                </a:pathLst>
              </a:custGeom>
              <a:solidFill>
                <a:srgbClr val="204661"/>
              </a:solidFill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0" y="-38100"/>
                <a:ext cx="473018" cy="44950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95"/>
                  </a:lnSpc>
                </a:pPr>
              </a:p>
            </p:txBody>
          </p:sp>
        </p:grpSp>
        <p:grpSp>
          <p:nvGrpSpPr>
            <p:cNvPr name="Group 32" id="32"/>
            <p:cNvGrpSpPr/>
            <p:nvPr/>
          </p:nvGrpSpPr>
          <p:grpSpPr>
            <a:xfrm rot="-10800000">
              <a:off x="376938" y="0"/>
              <a:ext cx="18990105" cy="2288076"/>
              <a:chOff x="0" y="0"/>
              <a:chExt cx="5991508" cy="721904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5991508" cy="721904"/>
              </a:xfrm>
              <a:custGeom>
                <a:avLst/>
                <a:gdLst/>
                <a:ahLst/>
                <a:cxnLst/>
                <a:rect r="r" b="b" t="t" l="l"/>
                <a:pathLst>
                  <a:path h="721904" w="5991508">
                    <a:moveTo>
                      <a:pt x="0" y="0"/>
                    </a:moveTo>
                    <a:lnTo>
                      <a:pt x="5991508" y="0"/>
                    </a:lnTo>
                    <a:lnTo>
                      <a:pt x="5991508" y="721904"/>
                    </a:lnTo>
                    <a:lnTo>
                      <a:pt x="0" y="721904"/>
                    </a:lnTo>
                    <a:close/>
                  </a:path>
                </a:pathLst>
              </a:custGeom>
              <a:solidFill>
                <a:srgbClr val="EFEFEF"/>
              </a:soli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0" y="-38100"/>
                <a:ext cx="5991508" cy="76000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95"/>
                  </a:lnSpc>
                </a:pPr>
              </a:p>
            </p:txBody>
          </p:sp>
        </p:grpSp>
        <p:grpSp>
          <p:nvGrpSpPr>
            <p:cNvPr name="Group 35" id="35"/>
            <p:cNvGrpSpPr/>
            <p:nvPr/>
          </p:nvGrpSpPr>
          <p:grpSpPr>
            <a:xfrm rot="-10800000">
              <a:off x="0" y="283213"/>
              <a:ext cx="19338993" cy="1303962"/>
              <a:chOff x="0" y="0"/>
              <a:chExt cx="6101584" cy="411409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6101584" cy="411409"/>
              </a:xfrm>
              <a:custGeom>
                <a:avLst/>
                <a:gdLst/>
                <a:ahLst/>
                <a:cxnLst/>
                <a:rect r="r" b="b" t="t" l="l"/>
                <a:pathLst>
                  <a:path h="411409" w="6101584">
                    <a:moveTo>
                      <a:pt x="0" y="0"/>
                    </a:moveTo>
                    <a:lnTo>
                      <a:pt x="6101584" y="0"/>
                    </a:lnTo>
                    <a:lnTo>
                      <a:pt x="6101584" y="411409"/>
                    </a:lnTo>
                    <a:lnTo>
                      <a:pt x="0" y="411409"/>
                    </a:lnTo>
                    <a:close/>
                  </a:path>
                </a:pathLst>
              </a:custGeom>
              <a:solidFill>
                <a:srgbClr val="0EAFF8"/>
              </a:solidFill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0" y="-38100"/>
                <a:ext cx="6101584" cy="44950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95"/>
                  </a:lnSpc>
                </a:pPr>
              </a:p>
            </p:txBody>
          </p:sp>
        </p:grpSp>
        <p:sp>
          <p:nvSpPr>
            <p:cNvPr name="TextBox 38" id="38"/>
            <p:cNvSpPr txBox="true"/>
            <p:nvPr/>
          </p:nvSpPr>
          <p:spPr>
            <a:xfrm rot="0">
              <a:off x="921958" y="557674"/>
              <a:ext cx="15147869" cy="7668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234"/>
                </a:lnSpc>
                <a:spcBef>
                  <a:spcPct val="0"/>
                </a:spcBef>
              </a:pPr>
              <a:r>
                <a:rPr lang="en-US" b="true" sz="3849">
                  <a:solidFill>
                    <a:srgbClr val="FFFFFF"/>
                  </a:solidFill>
                  <a:latin typeface="Ubuntu Bold"/>
                  <a:ea typeface="Ubuntu Bold"/>
                  <a:cs typeface="Ubuntu Bold"/>
                  <a:sym typeface="Ubuntu Bold"/>
                </a:rPr>
                <a:t>НАСЫЩЕННАЯ КОРПОРАТИВНАЯ ЖИЗНЬ</a:t>
              </a:r>
            </a:p>
          </p:txBody>
        </p:sp>
        <p:sp>
          <p:nvSpPr>
            <p:cNvPr name="TextBox 39" id="39"/>
            <p:cNvSpPr txBox="true"/>
            <p:nvPr/>
          </p:nvSpPr>
          <p:spPr>
            <a:xfrm rot="0">
              <a:off x="921958" y="1603050"/>
              <a:ext cx="17309015" cy="5496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0D1D29"/>
                  </a:solidFill>
                  <a:latin typeface="Open Sans"/>
                  <a:ea typeface="Open Sans"/>
                  <a:cs typeface="Open Sans"/>
                  <a:sym typeface="Open Sans"/>
                </a:rPr>
                <a:t>Я</a:t>
              </a:r>
              <a:r>
                <a:rPr lang="en-US" sz="2499" strike="noStrike" u="none">
                  <a:solidFill>
                    <a:srgbClr val="0D1D29"/>
                  </a:solidFill>
                  <a:latin typeface="Open Sans"/>
                  <a:ea typeface="Open Sans"/>
                  <a:cs typeface="Open Sans"/>
                  <a:sym typeface="Open Sans"/>
                </a:rPr>
                <a:t>ркие тимбилдинги и неформальные события для команд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4361500" y="6078336"/>
            <a:ext cx="14525283" cy="1787990"/>
            <a:chOff x="0" y="0"/>
            <a:chExt cx="19367043" cy="2383987"/>
          </a:xfrm>
        </p:grpSpPr>
        <p:grpSp>
          <p:nvGrpSpPr>
            <p:cNvPr name="Group 41" id="41"/>
            <p:cNvGrpSpPr/>
            <p:nvPr/>
          </p:nvGrpSpPr>
          <p:grpSpPr>
            <a:xfrm rot="-9581706">
              <a:off x="192366" y="581357"/>
              <a:ext cx="1499232" cy="1303962"/>
              <a:chOff x="0" y="0"/>
              <a:chExt cx="473018" cy="411409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0" y="0"/>
                <a:ext cx="473018" cy="411409"/>
              </a:xfrm>
              <a:custGeom>
                <a:avLst/>
                <a:gdLst/>
                <a:ahLst/>
                <a:cxnLst/>
                <a:rect r="r" b="b" t="t" l="l"/>
                <a:pathLst>
                  <a:path h="411409" w="473018">
                    <a:moveTo>
                      <a:pt x="0" y="0"/>
                    </a:moveTo>
                    <a:lnTo>
                      <a:pt x="473018" y="0"/>
                    </a:lnTo>
                    <a:lnTo>
                      <a:pt x="473018" y="411409"/>
                    </a:lnTo>
                    <a:lnTo>
                      <a:pt x="0" y="411409"/>
                    </a:lnTo>
                    <a:close/>
                  </a:path>
                </a:pathLst>
              </a:custGeom>
              <a:solidFill>
                <a:srgbClr val="204661"/>
              </a:solidFill>
            </p:spPr>
          </p:sp>
          <p:sp>
            <p:nvSpPr>
              <p:cNvPr name="TextBox 43" id="43"/>
              <p:cNvSpPr txBox="true"/>
              <p:nvPr/>
            </p:nvSpPr>
            <p:spPr>
              <a:xfrm>
                <a:off x="0" y="-38100"/>
                <a:ext cx="473018" cy="44950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95"/>
                  </a:lnSpc>
                </a:pPr>
              </a:p>
            </p:txBody>
          </p:sp>
        </p:grpSp>
        <p:grpSp>
          <p:nvGrpSpPr>
            <p:cNvPr name="Group 44" id="44"/>
            <p:cNvGrpSpPr/>
            <p:nvPr/>
          </p:nvGrpSpPr>
          <p:grpSpPr>
            <a:xfrm rot="-10800000">
              <a:off x="376938" y="0"/>
              <a:ext cx="18990105" cy="2383987"/>
              <a:chOff x="0" y="0"/>
              <a:chExt cx="5991508" cy="752164"/>
            </a:xfrm>
          </p:grpSpPr>
          <p:sp>
            <p:nvSpPr>
              <p:cNvPr name="Freeform 45" id="45"/>
              <p:cNvSpPr/>
              <p:nvPr/>
            </p:nvSpPr>
            <p:spPr>
              <a:xfrm flipH="false" flipV="false" rot="0">
                <a:off x="0" y="0"/>
                <a:ext cx="5991508" cy="752164"/>
              </a:xfrm>
              <a:custGeom>
                <a:avLst/>
                <a:gdLst/>
                <a:ahLst/>
                <a:cxnLst/>
                <a:rect r="r" b="b" t="t" l="l"/>
                <a:pathLst>
                  <a:path h="752164" w="5991508">
                    <a:moveTo>
                      <a:pt x="0" y="0"/>
                    </a:moveTo>
                    <a:lnTo>
                      <a:pt x="5991508" y="0"/>
                    </a:lnTo>
                    <a:lnTo>
                      <a:pt x="5991508" y="752164"/>
                    </a:lnTo>
                    <a:lnTo>
                      <a:pt x="0" y="752164"/>
                    </a:lnTo>
                    <a:close/>
                  </a:path>
                </a:pathLst>
              </a:custGeom>
              <a:solidFill>
                <a:srgbClr val="EFEFEF"/>
              </a:solidFill>
            </p:spPr>
          </p:sp>
          <p:sp>
            <p:nvSpPr>
              <p:cNvPr name="TextBox 46" id="46"/>
              <p:cNvSpPr txBox="true"/>
              <p:nvPr/>
            </p:nvSpPr>
            <p:spPr>
              <a:xfrm>
                <a:off x="0" y="-38100"/>
                <a:ext cx="5991508" cy="79026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95"/>
                  </a:lnSpc>
                </a:pPr>
              </a:p>
            </p:txBody>
          </p:sp>
        </p:grpSp>
        <p:grpSp>
          <p:nvGrpSpPr>
            <p:cNvPr name="Group 47" id="47"/>
            <p:cNvGrpSpPr/>
            <p:nvPr/>
          </p:nvGrpSpPr>
          <p:grpSpPr>
            <a:xfrm rot="-10800000">
              <a:off x="0" y="283213"/>
              <a:ext cx="18839330" cy="1303962"/>
              <a:chOff x="0" y="0"/>
              <a:chExt cx="5943937" cy="411409"/>
            </a:xfrm>
          </p:grpSpPr>
          <p:sp>
            <p:nvSpPr>
              <p:cNvPr name="Freeform 48" id="48"/>
              <p:cNvSpPr/>
              <p:nvPr/>
            </p:nvSpPr>
            <p:spPr>
              <a:xfrm flipH="false" flipV="false" rot="0">
                <a:off x="0" y="0"/>
                <a:ext cx="5943937" cy="411409"/>
              </a:xfrm>
              <a:custGeom>
                <a:avLst/>
                <a:gdLst/>
                <a:ahLst/>
                <a:cxnLst/>
                <a:rect r="r" b="b" t="t" l="l"/>
                <a:pathLst>
                  <a:path h="411409" w="5943937">
                    <a:moveTo>
                      <a:pt x="0" y="0"/>
                    </a:moveTo>
                    <a:lnTo>
                      <a:pt x="5943937" y="0"/>
                    </a:lnTo>
                    <a:lnTo>
                      <a:pt x="5943937" y="411409"/>
                    </a:lnTo>
                    <a:lnTo>
                      <a:pt x="0" y="411409"/>
                    </a:lnTo>
                    <a:close/>
                  </a:path>
                </a:pathLst>
              </a:custGeom>
              <a:solidFill>
                <a:srgbClr val="0EAFF8"/>
              </a:solidFill>
            </p:spPr>
          </p:sp>
          <p:sp>
            <p:nvSpPr>
              <p:cNvPr name="TextBox 49" id="49"/>
              <p:cNvSpPr txBox="true"/>
              <p:nvPr/>
            </p:nvSpPr>
            <p:spPr>
              <a:xfrm>
                <a:off x="0" y="-38100"/>
                <a:ext cx="5943937" cy="44950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95"/>
                  </a:lnSpc>
                </a:pPr>
              </a:p>
            </p:txBody>
          </p:sp>
        </p:grpSp>
        <p:sp>
          <p:nvSpPr>
            <p:cNvPr name="TextBox 50" id="50"/>
            <p:cNvSpPr txBox="true"/>
            <p:nvPr/>
          </p:nvSpPr>
          <p:spPr>
            <a:xfrm rot="0">
              <a:off x="957159" y="557674"/>
              <a:ext cx="15112668" cy="7668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234"/>
                </a:lnSpc>
                <a:spcBef>
                  <a:spcPct val="0"/>
                </a:spcBef>
              </a:pPr>
              <a:r>
                <a:rPr lang="en-US" b="true" sz="3849">
                  <a:solidFill>
                    <a:srgbClr val="FFFFFF"/>
                  </a:solidFill>
                  <a:latin typeface="Ubuntu Bold"/>
                  <a:ea typeface="Ubuntu Bold"/>
                  <a:cs typeface="Ubuntu Bold"/>
                  <a:sym typeface="Ubuntu Bold"/>
                </a:rPr>
                <a:t>ОПЫТ РАБОТЫ В КОММЕРЧЕСКИХ ПРОЕКТАХ</a:t>
              </a:r>
            </a:p>
          </p:txBody>
        </p:sp>
        <p:sp>
          <p:nvSpPr>
            <p:cNvPr name="TextBox 51" id="51"/>
            <p:cNvSpPr txBox="true"/>
            <p:nvPr/>
          </p:nvSpPr>
          <p:spPr>
            <a:xfrm rot="0">
              <a:off x="941982" y="1653850"/>
              <a:ext cx="17268792" cy="5496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0D1D29"/>
                  </a:solidFill>
                  <a:latin typeface="Open Sans"/>
                  <a:ea typeface="Open Sans"/>
                  <a:cs typeface="Open Sans"/>
                  <a:sym typeface="Open Sans"/>
                </a:rPr>
                <a:t>Р</a:t>
              </a:r>
              <a:r>
                <a:rPr lang="en-US" sz="2499" strike="noStrike" u="none">
                  <a:solidFill>
                    <a:srgbClr val="0D1D29"/>
                  </a:solidFill>
                  <a:latin typeface="Open Sans"/>
                  <a:ea typeface="Open Sans"/>
                  <a:cs typeface="Open Sans"/>
                  <a:sym typeface="Open Sans"/>
                </a:rPr>
                <a:t>еальные проекты и крутые кейсы для вашего портфолио</a:t>
              </a: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5816466" y="8009201"/>
            <a:ext cx="14525283" cy="1787990"/>
            <a:chOff x="0" y="0"/>
            <a:chExt cx="19367043" cy="2383987"/>
          </a:xfrm>
        </p:grpSpPr>
        <p:grpSp>
          <p:nvGrpSpPr>
            <p:cNvPr name="Group 53" id="53"/>
            <p:cNvGrpSpPr/>
            <p:nvPr/>
          </p:nvGrpSpPr>
          <p:grpSpPr>
            <a:xfrm rot="-9581706">
              <a:off x="192366" y="581357"/>
              <a:ext cx="1499232" cy="1303962"/>
              <a:chOff x="0" y="0"/>
              <a:chExt cx="473018" cy="411409"/>
            </a:xfrm>
          </p:grpSpPr>
          <p:sp>
            <p:nvSpPr>
              <p:cNvPr name="Freeform 54" id="54"/>
              <p:cNvSpPr/>
              <p:nvPr/>
            </p:nvSpPr>
            <p:spPr>
              <a:xfrm flipH="false" flipV="false" rot="0">
                <a:off x="0" y="0"/>
                <a:ext cx="473018" cy="411409"/>
              </a:xfrm>
              <a:custGeom>
                <a:avLst/>
                <a:gdLst/>
                <a:ahLst/>
                <a:cxnLst/>
                <a:rect r="r" b="b" t="t" l="l"/>
                <a:pathLst>
                  <a:path h="411409" w="473018">
                    <a:moveTo>
                      <a:pt x="0" y="0"/>
                    </a:moveTo>
                    <a:lnTo>
                      <a:pt x="473018" y="0"/>
                    </a:lnTo>
                    <a:lnTo>
                      <a:pt x="473018" y="411409"/>
                    </a:lnTo>
                    <a:lnTo>
                      <a:pt x="0" y="411409"/>
                    </a:lnTo>
                    <a:close/>
                  </a:path>
                </a:pathLst>
              </a:custGeom>
              <a:solidFill>
                <a:srgbClr val="204661"/>
              </a:solidFill>
            </p:spPr>
          </p:sp>
          <p:sp>
            <p:nvSpPr>
              <p:cNvPr name="TextBox 55" id="55"/>
              <p:cNvSpPr txBox="true"/>
              <p:nvPr/>
            </p:nvSpPr>
            <p:spPr>
              <a:xfrm>
                <a:off x="0" y="-38100"/>
                <a:ext cx="473018" cy="44950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95"/>
                  </a:lnSpc>
                </a:pPr>
              </a:p>
            </p:txBody>
          </p:sp>
        </p:grpSp>
        <p:grpSp>
          <p:nvGrpSpPr>
            <p:cNvPr name="Group 56" id="56"/>
            <p:cNvGrpSpPr/>
            <p:nvPr/>
          </p:nvGrpSpPr>
          <p:grpSpPr>
            <a:xfrm rot="-10800000">
              <a:off x="376938" y="0"/>
              <a:ext cx="18990105" cy="2383987"/>
              <a:chOff x="0" y="0"/>
              <a:chExt cx="5991508" cy="752164"/>
            </a:xfrm>
          </p:grpSpPr>
          <p:sp>
            <p:nvSpPr>
              <p:cNvPr name="Freeform 57" id="57"/>
              <p:cNvSpPr/>
              <p:nvPr/>
            </p:nvSpPr>
            <p:spPr>
              <a:xfrm flipH="false" flipV="false" rot="0">
                <a:off x="0" y="0"/>
                <a:ext cx="5991508" cy="752164"/>
              </a:xfrm>
              <a:custGeom>
                <a:avLst/>
                <a:gdLst/>
                <a:ahLst/>
                <a:cxnLst/>
                <a:rect r="r" b="b" t="t" l="l"/>
                <a:pathLst>
                  <a:path h="752164" w="5991508">
                    <a:moveTo>
                      <a:pt x="0" y="0"/>
                    </a:moveTo>
                    <a:lnTo>
                      <a:pt x="5991508" y="0"/>
                    </a:lnTo>
                    <a:lnTo>
                      <a:pt x="5991508" y="752164"/>
                    </a:lnTo>
                    <a:lnTo>
                      <a:pt x="0" y="752164"/>
                    </a:lnTo>
                    <a:close/>
                  </a:path>
                </a:pathLst>
              </a:custGeom>
              <a:solidFill>
                <a:srgbClr val="EFEFEF"/>
              </a:solidFill>
            </p:spPr>
          </p:sp>
          <p:sp>
            <p:nvSpPr>
              <p:cNvPr name="TextBox 58" id="58"/>
              <p:cNvSpPr txBox="true"/>
              <p:nvPr/>
            </p:nvSpPr>
            <p:spPr>
              <a:xfrm>
                <a:off x="0" y="-38100"/>
                <a:ext cx="5991508" cy="79026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95"/>
                  </a:lnSpc>
                </a:pPr>
              </a:p>
            </p:txBody>
          </p:sp>
        </p:grpSp>
        <p:grpSp>
          <p:nvGrpSpPr>
            <p:cNvPr name="Group 59" id="59"/>
            <p:cNvGrpSpPr/>
            <p:nvPr/>
          </p:nvGrpSpPr>
          <p:grpSpPr>
            <a:xfrm rot="-10800000">
              <a:off x="0" y="283213"/>
              <a:ext cx="18839330" cy="1303962"/>
              <a:chOff x="0" y="0"/>
              <a:chExt cx="5943937" cy="411409"/>
            </a:xfrm>
          </p:grpSpPr>
          <p:sp>
            <p:nvSpPr>
              <p:cNvPr name="Freeform 60" id="60"/>
              <p:cNvSpPr/>
              <p:nvPr/>
            </p:nvSpPr>
            <p:spPr>
              <a:xfrm flipH="false" flipV="false" rot="0">
                <a:off x="0" y="0"/>
                <a:ext cx="5943937" cy="411409"/>
              </a:xfrm>
              <a:custGeom>
                <a:avLst/>
                <a:gdLst/>
                <a:ahLst/>
                <a:cxnLst/>
                <a:rect r="r" b="b" t="t" l="l"/>
                <a:pathLst>
                  <a:path h="411409" w="5943937">
                    <a:moveTo>
                      <a:pt x="0" y="0"/>
                    </a:moveTo>
                    <a:lnTo>
                      <a:pt x="5943937" y="0"/>
                    </a:lnTo>
                    <a:lnTo>
                      <a:pt x="5943937" y="411409"/>
                    </a:lnTo>
                    <a:lnTo>
                      <a:pt x="0" y="411409"/>
                    </a:lnTo>
                    <a:close/>
                  </a:path>
                </a:pathLst>
              </a:custGeom>
              <a:solidFill>
                <a:srgbClr val="0EAFF8"/>
              </a:solidFill>
            </p:spPr>
          </p:sp>
          <p:sp>
            <p:nvSpPr>
              <p:cNvPr name="TextBox 61" id="61"/>
              <p:cNvSpPr txBox="true"/>
              <p:nvPr/>
            </p:nvSpPr>
            <p:spPr>
              <a:xfrm>
                <a:off x="0" y="-38100"/>
                <a:ext cx="5943937" cy="44950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95"/>
                  </a:lnSpc>
                </a:pPr>
              </a:p>
            </p:txBody>
          </p:sp>
        </p:grpSp>
        <p:sp>
          <p:nvSpPr>
            <p:cNvPr name="TextBox 62" id="62"/>
            <p:cNvSpPr txBox="true"/>
            <p:nvPr/>
          </p:nvSpPr>
          <p:spPr>
            <a:xfrm rot="0">
              <a:off x="957159" y="557674"/>
              <a:ext cx="15112668" cy="7668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234"/>
                </a:lnSpc>
                <a:spcBef>
                  <a:spcPct val="0"/>
                </a:spcBef>
              </a:pPr>
              <a:r>
                <a:rPr lang="en-US" b="true" sz="3849">
                  <a:solidFill>
                    <a:srgbClr val="FFFFFF"/>
                  </a:solidFill>
                  <a:latin typeface="Ubuntu Bold"/>
                  <a:ea typeface="Ubuntu Bold"/>
                  <a:cs typeface="Ubuntu Bold"/>
                  <a:sym typeface="Ubuntu Bold"/>
                </a:rPr>
                <a:t>КОНКУРЕНТНУЮ З/П, БЕНЕФИТЫ И БОНУСЫ</a:t>
              </a:r>
            </a:p>
          </p:txBody>
        </p:sp>
        <p:sp>
          <p:nvSpPr>
            <p:cNvPr name="TextBox 63" id="63"/>
            <p:cNvSpPr txBox="true"/>
            <p:nvPr/>
          </p:nvSpPr>
          <p:spPr>
            <a:xfrm rot="0">
              <a:off x="941982" y="1653850"/>
              <a:ext cx="17268792" cy="5496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0D1D29"/>
                  </a:solidFill>
                  <a:latin typeface="Open Sans"/>
                  <a:ea typeface="Open Sans"/>
                  <a:cs typeface="Open Sans"/>
                  <a:sym typeface="Open Sans"/>
                </a:rPr>
                <a:t>Доход, соцпакет и бонусы за ваши успехи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800100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10287000" y="0"/>
                </a:moveTo>
                <a:lnTo>
                  <a:pt x="0" y="0"/>
                </a:lnTo>
                <a:lnTo>
                  <a:pt x="0" y="10287000"/>
                </a:lnTo>
                <a:lnTo>
                  <a:pt x="10287000" y="1028700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5400000">
            <a:off x="-1784697" y="1211315"/>
            <a:ext cx="10287000" cy="7864370"/>
          </a:xfrm>
          <a:custGeom>
            <a:avLst/>
            <a:gdLst/>
            <a:ahLst/>
            <a:cxnLst/>
            <a:rect r="r" b="b" t="t" l="l"/>
            <a:pathLst>
              <a:path h="7864370" w="10287000">
                <a:moveTo>
                  <a:pt x="0" y="786437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7864370"/>
                </a:lnTo>
                <a:lnTo>
                  <a:pt x="0" y="7864370"/>
                </a:lnTo>
                <a:close/>
              </a:path>
            </a:pathLst>
          </a:custGeom>
          <a:blipFill>
            <a:blip r:embed="rId4"/>
            <a:stretch>
              <a:fillRect l="-10614" t="-4234" r="-899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8001000" y="1870372"/>
            <a:ext cx="8333745" cy="7540176"/>
            <a:chOff x="0" y="0"/>
            <a:chExt cx="11111660" cy="10053568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98374" y="38100"/>
              <a:ext cx="11013286" cy="24849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150"/>
                </a:lnSpc>
              </a:pPr>
              <a:r>
                <a:rPr lang="en-US" sz="6500" b="true">
                  <a:solidFill>
                    <a:srgbClr val="034383"/>
                  </a:solidFill>
                  <a:latin typeface="Ubuntu Bold"/>
                  <a:ea typeface="Ubuntu Bold"/>
                  <a:cs typeface="Ubuntu Bold"/>
                  <a:sym typeface="Ubuntu Bold"/>
                </a:rPr>
                <a:t>РАБОЧЕЕ </a:t>
              </a:r>
            </a:p>
            <a:p>
              <a:pPr algn="l">
                <a:lnSpc>
                  <a:spcPts val="7150"/>
                </a:lnSpc>
              </a:pPr>
              <a:r>
                <a:rPr lang="en-US" sz="6500" b="true">
                  <a:solidFill>
                    <a:srgbClr val="034383"/>
                  </a:solidFill>
                  <a:latin typeface="Ubuntu Bold"/>
                  <a:ea typeface="Ubuntu Bold"/>
                  <a:cs typeface="Ubuntu Bold"/>
                  <a:sym typeface="Ubuntu Bold"/>
                </a:rPr>
                <a:t>ПРОСТРАНСТВО</a:t>
              </a:r>
            </a:p>
          </p:txBody>
        </p:sp>
        <p:sp>
          <p:nvSpPr>
            <p:cNvPr name="Freeform 6" id="6"/>
            <p:cNvSpPr/>
            <p:nvPr/>
          </p:nvSpPr>
          <p:spPr>
            <a:xfrm flipH="false" flipV="false" rot="0">
              <a:off x="67112" y="5803980"/>
              <a:ext cx="1464055" cy="1464055"/>
            </a:xfrm>
            <a:custGeom>
              <a:avLst/>
              <a:gdLst/>
              <a:ahLst/>
              <a:cxnLst/>
              <a:rect r="r" b="b" t="t" l="l"/>
              <a:pathLst>
                <a:path h="1464055" w="1464055">
                  <a:moveTo>
                    <a:pt x="0" y="0"/>
                  </a:moveTo>
                  <a:lnTo>
                    <a:pt x="1464056" y="0"/>
                  </a:lnTo>
                  <a:lnTo>
                    <a:pt x="1464056" y="1464055"/>
                  </a:lnTo>
                  <a:lnTo>
                    <a:pt x="0" y="1464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98374" y="3246070"/>
              <a:ext cx="1401532" cy="1401532"/>
            </a:xfrm>
            <a:custGeom>
              <a:avLst/>
              <a:gdLst/>
              <a:ahLst/>
              <a:cxnLst/>
              <a:rect r="r" b="b" t="t" l="l"/>
              <a:pathLst>
                <a:path h="1401532" w="1401532">
                  <a:moveTo>
                    <a:pt x="0" y="0"/>
                  </a:moveTo>
                  <a:lnTo>
                    <a:pt x="1401532" y="0"/>
                  </a:lnTo>
                  <a:lnTo>
                    <a:pt x="1401532" y="1401532"/>
                  </a:lnTo>
                  <a:lnTo>
                    <a:pt x="0" y="14015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8385635"/>
              <a:ext cx="1598280" cy="1598280"/>
            </a:xfrm>
            <a:custGeom>
              <a:avLst/>
              <a:gdLst/>
              <a:ahLst/>
              <a:cxnLst/>
              <a:rect r="r" b="b" t="t" l="l"/>
              <a:pathLst>
                <a:path h="1598280" w="1598280">
                  <a:moveTo>
                    <a:pt x="0" y="0"/>
                  </a:moveTo>
                  <a:lnTo>
                    <a:pt x="1598280" y="0"/>
                  </a:lnTo>
                  <a:lnTo>
                    <a:pt x="1598280" y="1598280"/>
                  </a:lnTo>
                  <a:lnTo>
                    <a:pt x="0" y="15982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1957106" y="3347820"/>
              <a:ext cx="8075926" cy="11408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0D1D29"/>
                  </a:solidFill>
                  <a:latin typeface="Open Sans"/>
                  <a:ea typeface="Open Sans"/>
                  <a:cs typeface="Open Sans"/>
                  <a:sym typeface="Open Sans"/>
                </a:rPr>
                <a:t>Гибкое начало рабочего дня, работай в своём ритме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1957106" y="5542952"/>
              <a:ext cx="8075926" cy="17250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0D1D29"/>
                  </a:solidFill>
                  <a:latin typeface="Open Sans"/>
                  <a:ea typeface="Open Sans"/>
                  <a:cs typeface="Open Sans"/>
                  <a:sym typeface="Open Sans"/>
                </a:rPr>
                <a:t>Офис для работы, а не для галочки: центр города, закрытые кабинеты разработки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2070906" y="8328485"/>
              <a:ext cx="7848326" cy="17250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0D1D29"/>
                  </a:solidFill>
                  <a:latin typeface="Open Sans"/>
                  <a:ea typeface="Open Sans"/>
                  <a:cs typeface="Open Sans"/>
                  <a:sym typeface="Open Sans"/>
                </a:rPr>
                <a:t>Уютные реструмы со всем необходимым: главный источник IT-силы. Заправляйся!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84A9FF">
                <a:alpha val="100000"/>
              </a:srgbClr>
            </a:gs>
            <a:gs pos="100000">
              <a:srgbClr val="F5F8FF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04443" y="460167"/>
            <a:ext cx="3511231" cy="4385119"/>
            <a:chOff x="0" y="0"/>
            <a:chExt cx="2686671" cy="33553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86671" cy="3355340"/>
            </a:xfrm>
            <a:custGeom>
              <a:avLst/>
              <a:gdLst/>
              <a:ahLst/>
              <a:cxnLst/>
              <a:rect r="r" b="b" t="t" l="l"/>
              <a:pathLst>
                <a:path h="3355340" w="2686671">
                  <a:moveTo>
                    <a:pt x="2686671" y="2618740"/>
                  </a:moveTo>
                  <a:lnTo>
                    <a:pt x="964887" y="2618740"/>
                  </a:lnTo>
                  <a:lnTo>
                    <a:pt x="964887" y="2010410"/>
                  </a:lnTo>
                  <a:lnTo>
                    <a:pt x="2414563" y="2010410"/>
                  </a:lnTo>
                  <a:lnTo>
                    <a:pt x="2414563" y="1271270"/>
                  </a:lnTo>
                  <a:lnTo>
                    <a:pt x="964887" y="1271270"/>
                  </a:lnTo>
                  <a:lnTo>
                    <a:pt x="964887" y="739140"/>
                  </a:lnTo>
                  <a:lnTo>
                    <a:pt x="2655394" y="739140"/>
                  </a:lnTo>
                  <a:lnTo>
                    <a:pt x="2655394" y="0"/>
                  </a:lnTo>
                  <a:lnTo>
                    <a:pt x="0" y="0"/>
                  </a:lnTo>
                  <a:lnTo>
                    <a:pt x="0" y="3355340"/>
                  </a:lnTo>
                  <a:lnTo>
                    <a:pt x="2686671" y="3355340"/>
                  </a:lnTo>
                  <a:close/>
                </a:path>
              </a:pathLst>
            </a:custGeom>
            <a:blipFill>
              <a:blip r:embed="rId2"/>
              <a:stretch>
                <a:fillRect l="-74077" t="-11564" r="-3505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5234824" y="460167"/>
            <a:ext cx="3509318" cy="4385119"/>
            <a:chOff x="0" y="0"/>
            <a:chExt cx="2685208" cy="33553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685208" cy="3355340"/>
            </a:xfrm>
            <a:custGeom>
              <a:avLst/>
              <a:gdLst/>
              <a:ahLst/>
              <a:cxnLst/>
              <a:rect r="r" b="b" t="t" l="l"/>
              <a:pathLst>
                <a:path h="3355340" w="2685208">
                  <a:moveTo>
                    <a:pt x="1961803" y="77470"/>
                  </a:moveTo>
                  <a:cubicBezTo>
                    <a:pt x="1806248" y="26670"/>
                    <a:pt x="1625019" y="0"/>
                    <a:pt x="1422647" y="0"/>
                  </a:cubicBezTo>
                  <a:lnTo>
                    <a:pt x="0" y="0"/>
                  </a:lnTo>
                  <a:lnTo>
                    <a:pt x="0" y="3355340"/>
                  </a:lnTo>
                  <a:lnTo>
                    <a:pt x="931819" y="3355340"/>
                  </a:lnTo>
                  <a:lnTo>
                    <a:pt x="931819" y="2137410"/>
                  </a:lnTo>
                  <a:lnTo>
                    <a:pt x="1422647" y="2137410"/>
                  </a:lnTo>
                  <a:cubicBezTo>
                    <a:pt x="1608406" y="2137410"/>
                    <a:pt x="1780574" y="2110740"/>
                    <a:pt x="1934618" y="2058670"/>
                  </a:cubicBezTo>
                  <a:cubicBezTo>
                    <a:pt x="2090173" y="2006600"/>
                    <a:pt x="2224585" y="1931670"/>
                    <a:pt x="2336342" y="1836420"/>
                  </a:cubicBezTo>
                  <a:cubicBezTo>
                    <a:pt x="2448100" y="1741170"/>
                    <a:pt x="2535694" y="1624330"/>
                    <a:pt x="2596104" y="1489710"/>
                  </a:cubicBezTo>
                  <a:cubicBezTo>
                    <a:pt x="2655003" y="1357630"/>
                    <a:pt x="2685208" y="1209040"/>
                    <a:pt x="2685208" y="1049020"/>
                  </a:cubicBezTo>
                  <a:cubicBezTo>
                    <a:pt x="2685208" y="901700"/>
                    <a:pt x="2658023" y="763270"/>
                    <a:pt x="2605165" y="636270"/>
                  </a:cubicBezTo>
                  <a:cubicBezTo>
                    <a:pt x="2550797" y="506730"/>
                    <a:pt x="2469243" y="392430"/>
                    <a:pt x="2362016" y="298450"/>
                  </a:cubicBezTo>
                  <a:cubicBezTo>
                    <a:pt x="2254789" y="205740"/>
                    <a:pt x="2118868" y="130810"/>
                    <a:pt x="1961803" y="77470"/>
                  </a:cubicBezTo>
                  <a:close/>
                  <a:moveTo>
                    <a:pt x="931819" y="739140"/>
                  </a:moveTo>
                  <a:lnTo>
                    <a:pt x="1351665" y="739140"/>
                  </a:lnTo>
                  <a:cubicBezTo>
                    <a:pt x="1478526" y="739140"/>
                    <a:pt x="1572160" y="765810"/>
                    <a:pt x="1635591" y="820420"/>
                  </a:cubicBezTo>
                  <a:cubicBezTo>
                    <a:pt x="1700531" y="875030"/>
                    <a:pt x="1730736" y="951230"/>
                    <a:pt x="1730736" y="1051560"/>
                  </a:cubicBezTo>
                  <a:cubicBezTo>
                    <a:pt x="1730736" y="1168400"/>
                    <a:pt x="1697511" y="1258570"/>
                    <a:pt x="1632570" y="1319530"/>
                  </a:cubicBezTo>
                  <a:cubicBezTo>
                    <a:pt x="1570650" y="1377950"/>
                    <a:pt x="1478526" y="1405890"/>
                    <a:pt x="1350155" y="1405890"/>
                  </a:cubicBezTo>
                  <a:lnTo>
                    <a:pt x="931819" y="1405890"/>
                  </a:lnTo>
                  <a:lnTo>
                    <a:pt x="931819" y="739140"/>
                  </a:lnTo>
                  <a:close/>
                </a:path>
              </a:pathLst>
            </a:custGeom>
            <a:blipFill>
              <a:blip r:embed="rId3"/>
              <a:stretch>
                <a:fillRect l="-32758" t="-30504" r="0" b="-28961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9563292" y="460167"/>
            <a:ext cx="3506590" cy="4385119"/>
            <a:chOff x="0" y="0"/>
            <a:chExt cx="2772490" cy="34671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772490" cy="3468370"/>
            </a:xfrm>
            <a:custGeom>
              <a:avLst/>
              <a:gdLst/>
              <a:ahLst/>
              <a:cxnLst/>
              <a:rect r="r" b="b" t="t" l="l"/>
              <a:pathLst>
                <a:path h="3468370" w="2772490">
                  <a:moveTo>
                    <a:pt x="2680159" y="982980"/>
                  </a:moveTo>
                  <a:cubicBezTo>
                    <a:pt x="2618605" y="765810"/>
                    <a:pt x="2526274" y="581660"/>
                    <a:pt x="2407014" y="436880"/>
                  </a:cubicBezTo>
                  <a:cubicBezTo>
                    <a:pt x="2286471" y="289560"/>
                    <a:pt x="2136433" y="177800"/>
                    <a:pt x="1962030" y="105410"/>
                  </a:cubicBezTo>
                  <a:cubicBezTo>
                    <a:pt x="1791475" y="35560"/>
                    <a:pt x="1596554" y="0"/>
                    <a:pt x="1384963" y="0"/>
                  </a:cubicBezTo>
                  <a:cubicBezTo>
                    <a:pt x="1173371" y="0"/>
                    <a:pt x="979733" y="35560"/>
                    <a:pt x="809177" y="106680"/>
                  </a:cubicBezTo>
                  <a:cubicBezTo>
                    <a:pt x="636057" y="179070"/>
                    <a:pt x="486019" y="290830"/>
                    <a:pt x="365476" y="436880"/>
                  </a:cubicBezTo>
                  <a:cubicBezTo>
                    <a:pt x="246216" y="582930"/>
                    <a:pt x="153885" y="765810"/>
                    <a:pt x="91048" y="982980"/>
                  </a:cubicBezTo>
                  <a:cubicBezTo>
                    <a:pt x="30777" y="1196340"/>
                    <a:pt x="0" y="1449070"/>
                    <a:pt x="0" y="1734820"/>
                  </a:cubicBezTo>
                  <a:cubicBezTo>
                    <a:pt x="0" y="2020570"/>
                    <a:pt x="30777" y="2273300"/>
                    <a:pt x="92331" y="2485390"/>
                  </a:cubicBezTo>
                  <a:cubicBezTo>
                    <a:pt x="153885" y="2702560"/>
                    <a:pt x="246216" y="2885440"/>
                    <a:pt x="365476" y="3030220"/>
                  </a:cubicBezTo>
                  <a:cubicBezTo>
                    <a:pt x="486019" y="3177540"/>
                    <a:pt x="636057" y="3289300"/>
                    <a:pt x="809177" y="3361690"/>
                  </a:cubicBezTo>
                  <a:cubicBezTo>
                    <a:pt x="979733" y="3432810"/>
                    <a:pt x="1173371" y="3468370"/>
                    <a:pt x="1384963" y="3468370"/>
                  </a:cubicBezTo>
                  <a:cubicBezTo>
                    <a:pt x="1596554" y="3468370"/>
                    <a:pt x="1791475" y="3432810"/>
                    <a:pt x="1962030" y="3361690"/>
                  </a:cubicBezTo>
                  <a:cubicBezTo>
                    <a:pt x="2136433" y="3289300"/>
                    <a:pt x="2286471" y="3178810"/>
                    <a:pt x="2407014" y="3030220"/>
                  </a:cubicBezTo>
                  <a:cubicBezTo>
                    <a:pt x="2526274" y="2885440"/>
                    <a:pt x="2617323" y="2702560"/>
                    <a:pt x="2680159" y="2485390"/>
                  </a:cubicBezTo>
                  <a:cubicBezTo>
                    <a:pt x="2740431" y="2273300"/>
                    <a:pt x="2772490" y="2020570"/>
                    <a:pt x="2772490" y="1734820"/>
                  </a:cubicBezTo>
                  <a:cubicBezTo>
                    <a:pt x="2772490" y="1449070"/>
                    <a:pt x="2741713" y="1196340"/>
                    <a:pt x="2680159" y="982980"/>
                  </a:cubicBezTo>
                  <a:close/>
                  <a:moveTo>
                    <a:pt x="1384963" y="2745740"/>
                  </a:moveTo>
                  <a:cubicBezTo>
                    <a:pt x="1290067" y="2745740"/>
                    <a:pt x="1206713" y="2726690"/>
                    <a:pt x="1137465" y="2689860"/>
                  </a:cubicBezTo>
                  <a:cubicBezTo>
                    <a:pt x="1066934" y="2651760"/>
                    <a:pt x="1009227" y="2598420"/>
                    <a:pt x="961780" y="2527300"/>
                  </a:cubicBezTo>
                  <a:cubicBezTo>
                    <a:pt x="911767" y="2452370"/>
                    <a:pt x="874578" y="2357120"/>
                    <a:pt x="848931" y="2246630"/>
                  </a:cubicBezTo>
                  <a:cubicBezTo>
                    <a:pt x="822001" y="2131060"/>
                    <a:pt x="809177" y="1996440"/>
                    <a:pt x="809177" y="1849120"/>
                  </a:cubicBezTo>
                  <a:lnTo>
                    <a:pt x="809177" y="1619250"/>
                  </a:lnTo>
                  <a:cubicBezTo>
                    <a:pt x="809177" y="1471930"/>
                    <a:pt x="822001" y="1337310"/>
                    <a:pt x="848931" y="1221740"/>
                  </a:cubicBezTo>
                  <a:cubicBezTo>
                    <a:pt x="874578" y="1109980"/>
                    <a:pt x="911767" y="1016000"/>
                    <a:pt x="961780" y="941070"/>
                  </a:cubicBezTo>
                  <a:cubicBezTo>
                    <a:pt x="1009227" y="868680"/>
                    <a:pt x="1066934" y="815340"/>
                    <a:pt x="1137465" y="778510"/>
                  </a:cubicBezTo>
                  <a:cubicBezTo>
                    <a:pt x="1206713" y="741680"/>
                    <a:pt x="1290067" y="722630"/>
                    <a:pt x="1384963" y="722630"/>
                  </a:cubicBezTo>
                  <a:cubicBezTo>
                    <a:pt x="1479858" y="722630"/>
                    <a:pt x="1563213" y="741680"/>
                    <a:pt x="1632461" y="778510"/>
                  </a:cubicBezTo>
                  <a:cubicBezTo>
                    <a:pt x="1702991" y="816610"/>
                    <a:pt x="1760698" y="869950"/>
                    <a:pt x="1809428" y="942340"/>
                  </a:cubicBezTo>
                  <a:cubicBezTo>
                    <a:pt x="1859441" y="1016000"/>
                    <a:pt x="1897912" y="1109980"/>
                    <a:pt x="1923559" y="1221740"/>
                  </a:cubicBezTo>
                  <a:cubicBezTo>
                    <a:pt x="1950489" y="1337310"/>
                    <a:pt x="1963313" y="1471930"/>
                    <a:pt x="1963313" y="1619250"/>
                  </a:cubicBezTo>
                  <a:lnTo>
                    <a:pt x="1963313" y="1849120"/>
                  </a:lnTo>
                  <a:cubicBezTo>
                    <a:pt x="1963313" y="1996440"/>
                    <a:pt x="1950489" y="2131060"/>
                    <a:pt x="1923559" y="2246630"/>
                  </a:cubicBezTo>
                  <a:cubicBezTo>
                    <a:pt x="1897912" y="2357120"/>
                    <a:pt x="1859441" y="2452370"/>
                    <a:pt x="1809428" y="2527300"/>
                  </a:cubicBezTo>
                  <a:cubicBezTo>
                    <a:pt x="1761980" y="2599690"/>
                    <a:pt x="1704273" y="2653030"/>
                    <a:pt x="1632461" y="2691130"/>
                  </a:cubicBezTo>
                  <a:cubicBezTo>
                    <a:pt x="1563213" y="2727960"/>
                    <a:pt x="1479858" y="2745740"/>
                    <a:pt x="1384963" y="2745740"/>
                  </a:cubicBezTo>
                  <a:close/>
                </a:path>
              </a:pathLst>
            </a:custGeom>
            <a:blipFill>
              <a:blip r:embed="rId4"/>
              <a:stretch>
                <a:fillRect l="-53196" t="-11858" r="-56836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3889032" y="460167"/>
            <a:ext cx="3510062" cy="4385119"/>
            <a:chOff x="0" y="0"/>
            <a:chExt cx="2685777" cy="335534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685777" cy="3355340"/>
            </a:xfrm>
            <a:custGeom>
              <a:avLst/>
              <a:gdLst/>
              <a:ahLst/>
              <a:cxnLst/>
              <a:rect r="r" b="b" t="t" l="l"/>
              <a:pathLst>
                <a:path h="3355340" w="2685777">
                  <a:moveTo>
                    <a:pt x="0" y="0"/>
                  </a:moveTo>
                  <a:lnTo>
                    <a:pt x="0" y="3355340"/>
                  </a:lnTo>
                  <a:lnTo>
                    <a:pt x="2685777" y="3355340"/>
                  </a:lnTo>
                  <a:lnTo>
                    <a:pt x="2685777" y="2589530"/>
                  </a:lnTo>
                  <a:lnTo>
                    <a:pt x="1016017" y="2589530"/>
                  </a:lnTo>
                  <a:lnTo>
                    <a:pt x="1016017" y="0"/>
                  </a:lnTo>
                  <a:close/>
                </a:path>
              </a:pathLst>
            </a:custGeom>
            <a:blipFill>
              <a:blip r:embed="rId5"/>
              <a:stretch>
                <a:fillRect l="-23341" t="0" r="0" b="-48185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904443" y="5315187"/>
            <a:ext cx="3511231" cy="4385119"/>
            <a:chOff x="0" y="0"/>
            <a:chExt cx="2776159" cy="34671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777429" cy="3467100"/>
            </a:xfrm>
            <a:custGeom>
              <a:avLst/>
              <a:gdLst/>
              <a:ahLst/>
              <a:cxnLst/>
              <a:rect r="r" b="b" t="t" l="l"/>
              <a:pathLst>
                <a:path h="3467100" w="2777429">
                  <a:moveTo>
                    <a:pt x="862657" y="3401060"/>
                  </a:moveTo>
                  <a:cubicBezTo>
                    <a:pt x="1025252" y="3445510"/>
                    <a:pt x="1198385" y="3467100"/>
                    <a:pt x="1377541" y="3467100"/>
                  </a:cubicBezTo>
                  <a:cubicBezTo>
                    <a:pt x="1574763" y="3467100"/>
                    <a:pt x="1759940" y="3446780"/>
                    <a:pt x="1925546" y="3408680"/>
                  </a:cubicBezTo>
                  <a:cubicBezTo>
                    <a:pt x="2098680" y="3368040"/>
                    <a:pt x="2250736" y="3302000"/>
                    <a:pt x="2375694" y="3213100"/>
                  </a:cubicBezTo>
                  <a:cubicBezTo>
                    <a:pt x="2503662" y="3122930"/>
                    <a:pt x="2603026" y="3004820"/>
                    <a:pt x="2673784" y="2862580"/>
                  </a:cubicBezTo>
                  <a:cubicBezTo>
                    <a:pt x="2743038" y="2722880"/>
                    <a:pt x="2777429" y="2553970"/>
                    <a:pt x="2777429" y="2360930"/>
                  </a:cubicBezTo>
                  <a:cubicBezTo>
                    <a:pt x="2777429" y="2202180"/>
                    <a:pt x="2749060" y="2065020"/>
                    <a:pt x="2691850" y="1951990"/>
                  </a:cubicBezTo>
                  <a:cubicBezTo>
                    <a:pt x="2634641" y="1838960"/>
                    <a:pt x="2557860" y="1743710"/>
                    <a:pt x="2464519" y="1666240"/>
                  </a:cubicBezTo>
                  <a:cubicBezTo>
                    <a:pt x="2372682" y="1591310"/>
                    <a:pt x="2268802" y="1527810"/>
                    <a:pt x="2151373" y="1479550"/>
                  </a:cubicBezTo>
                  <a:cubicBezTo>
                    <a:pt x="2042976" y="1433830"/>
                    <a:pt x="1930063" y="1393190"/>
                    <a:pt x="1815644" y="1358900"/>
                  </a:cubicBezTo>
                  <a:cubicBezTo>
                    <a:pt x="1705742" y="1325880"/>
                    <a:pt x="1597345" y="1295400"/>
                    <a:pt x="1490454" y="1267460"/>
                  </a:cubicBezTo>
                  <a:cubicBezTo>
                    <a:pt x="1394102" y="1242060"/>
                    <a:pt x="1306782" y="1212850"/>
                    <a:pt x="1231507" y="1178560"/>
                  </a:cubicBezTo>
                  <a:cubicBezTo>
                    <a:pt x="1165264" y="1149350"/>
                    <a:pt x="1111066" y="1113790"/>
                    <a:pt x="1071922" y="1073150"/>
                  </a:cubicBezTo>
                  <a:cubicBezTo>
                    <a:pt x="1038801" y="1041400"/>
                    <a:pt x="1023746" y="999490"/>
                    <a:pt x="1023746" y="946150"/>
                  </a:cubicBezTo>
                  <a:cubicBezTo>
                    <a:pt x="1023746" y="881380"/>
                    <a:pt x="1050845" y="830580"/>
                    <a:pt x="1108055" y="788670"/>
                  </a:cubicBezTo>
                  <a:cubicBezTo>
                    <a:pt x="1169781" y="744220"/>
                    <a:pt x="1269144" y="721360"/>
                    <a:pt x="1401629" y="721360"/>
                  </a:cubicBezTo>
                  <a:cubicBezTo>
                    <a:pt x="1519059" y="721360"/>
                    <a:pt x="1607884" y="748030"/>
                    <a:pt x="1669610" y="803910"/>
                  </a:cubicBezTo>
                  <a:cubicBezTo>
                    <a:pt x="1734346" y="862330"/>
                    <a:pt x="1764457" y="941070"/>
                    <a:pt x="1764457" y="1046480"/>
                  </a:cubicBezTo>
                  <a:lnTo>
                    <a:pt x="1764457" y="1196340"/>
                  </a:lnTo>
                  <a:lnTo>
                    <a:pt x="2709917" y="1196340"/>
                  </a:lnTo>
                  <a:lnTo>
                    <a:pt x="2709917" y="1032510"/>
                  </a:lnTo>
                  <a:cubicBezTo>
                    <a:pt x="2709917" y="857250"/>
                    <a:pt x="2673784" y="702310"/>
                    <a:pt x="2604531" y="571500"/>
                  </a:cubicBezTo>
                  <a:cubicBezTo>
                    <a:pt x="2533772" y="440690"/>
                    <a:pt x="2437419" y="330200"/>
                    <a:pt x="2316979" y="245110"/>
                  </a:cubicBezTo>
                  <a:cubicBezTo>
                    <a:pt x="2198043" y="161290"/>
                    <a:pt x="2056526" y="97790"/>
                    <a:pt x="1898447" y="58420"/>
                  </a:cubicBezTo>
                  <a:cubicBezTo>
                    <a:pt x="1744885" y="19050"/>
                    <a:pt x="1580785" y="0"/>
                    <a:pt x="1407651" y="0"/>
                  </a:cubicBezTo>
                  <a:cubicBezTo>
                    <a:pt x="1237529" y="0"/>
                    <a:pt x="1070417" y="19050"/>
                    <a:pt x="913844" y="58420"/>
                  </a:cubicBezTo>
                  <a:cubicBezTo>
                    <a:pt x="752755" y="97790"/>
                    <a:pt x="609731" y="158750"/>
                    <a:pt x="486279" y="240030"/>
                  </a:cubicBezTo>
                  <a:cubicBezTo>
                    <a:pt x="361322" y="322580"/>
                    <a:pt x="260453" y="426720"/>
                    <a:pt x="186683" y="551180"/>
                  </a:cubicBezTo>
                  <a:cubicBezTo>
                    <a:pt x="111408" y="675640"/>
                    <a:pt x="73770" y="822960"/>
                    <a:pt x="73770" y="988060"/>
                  </a:cubicBezTo>
                  <a:cubicBezTo>
                    <a:pt x="73770" y="1117600"/>
                    <a:pt x="91836" y="1233170"/>
                    <a:pt x="127968" y="1332230"/>
                  </a:cubicBezTo>
                  <a:cubicBezTo>
                    <a:pt x="164100" y="1431290"/>
                    <a:pt x="215288" y="1520190"/>
                    <a:pt x="281530" y="1593850"/>
                  </a:cubicBezTo>
                  <a:cubicBezTo>
                    <a:pt x="346267" y="1667510"/>
                    <a:pt x="421543" y="1731010"/>
                    <a:pt x="505851" y="1783080"/>
                  </a:cubicBezTo>
                  <a:cubicBezTo>
                    <a:pt x="587149" y="1832610"/>
                    <a:pt x="672963" y="1877060"/>
                    <a:pt x="764799" y="1912620"/>
                  </a:cubicBezTo>
                  <a:cubicBezTo>
                    <a:pt x="852118" y="1948180"/>
                    <a:pt x="945460" y="1978660"/>
                    <a:pt x="1038801" y="2005330"/>
                  </a:cubicBezTo>
                  <a:cubicBezTo>
                    <a:pt x="1127626" y="2030730"/>
                    <a:pt x="1213440" y="2054860"/>
                    <a:pt x="1297749" y="2080260"/>
                  </a:cubicBezTo>
                  <a:cubicBezTo>
                    <a:pt x="1377541" y="2104390"/>
                    <a:pt x="1454322" y="2128520"/>
                    <a:pt x="1526586" y="2155190"/>
                  </a:cubicBezTo>
                  <a:cubicBezTo>
                    <a:pt x="1591323" y="2179320"/>
                    <a:pt x="1647027" y="2207260"/>
                    <a:pt x="1695203" y="2239010"/>
                  </a:cubicBezTo>
                  <a:cubicBezTo>
                    <a:pt x="1737358" y="2268220"/>
                    <a:pt x="1770479" y="2301240"/>
                    <a:pt x="1794567" y="2340610"/>
                  </a:cubicBezTo>
                  <a:cubicBezTo>
                    <a:pt x="1817150" y="2377440"/>
                    <a:pt x="1829194" y="2425700"/>
                    <a:pt x="1829194" y="2481580"/>
                  </a:cubicBezTo>
                  <a:cubicBezTo>
                    <a:pt x="1829194" y="2515870"/>
                    <a:pt x="1823172" y="2547620"/>
                    <a:pt x="1808117" y="2579370"/>
                  </a:cubicBezTo>
                  <a:cubicBezTo>
                    <a:pt x="1796073" y="2608580"/>
                    <a:pt x="1776501" y="2633980"/>
                    <a:pt x="1746391" y="2656840"/>
                  </a:cubicBezTo>
                  <a:cubicBezTo>
                    <a:pt x="1716281" y="2680970"/>
                    <a:pt x="1675632" y="2701290"/>
                    <a:pt x="1621433" y="2717800"/>
                  </a:cubicBezTo>
                  <a:cubicBezTo>
                    <a:pt x="1565730" y="2735580"/>
                    <a:pt x="1493465" y="2743200"/>
                    <a:pt x="1407651" y="2743200"/>
                  </a:cubicBezTo>
                  <a:cubicBezTo>
                    <a:pt x="1332376" y="2743200"/>
                    <a:pt x="1264628" y="2734310"/>
                    <a:pt x="1208924" y="2715260"/>
                  </a:cubicBezTo>
                  <a:cubicBezTo>
                    <a:pt x="1154726" y="2697480"/>
                    <a:pt x="1109560" y="2672080"/>
                    <a:pt x="1073428" y="2639060"/>
                  </a:cubicBezTo>
                  <a:cubicBezTo>
                    <a:pt x="1035790" y="2606040"/>
                    <a:pt x="1008691" y="2566670"/>
                    <a:pt x="989120" y="2519680"/>
                  </a:cubicBezTo>
                  <a:cubicBezTo>
                    <a:pt x="968042" y="2470150"/>
                    <a:pt x="957504" y="2414270"/>
                    <a:pt x="957504" y="2352040"/>
                  </a:cubicBezTo>
                  <a:cubicBezTo>
                    <a:pt x="957504" y="2343150"/>
                    <a:pt x="957504" y="2331720"/>
                    <a:pt x="959009" y="2319020"/>
                  </a:cubicBezTo>
                  <a:cubicBezTo>
                    <a:pt x="960515" y="2297430"/>
                    <a:pt x="962020" y="2284730"/>
                    <a:pt x="962020" y="2278380"/>
                  </a:cubicBezTo>
                  <a:lnTo>
                    <a:pt x="962020" y="2170430"/>
                  </a:lnTo>
                  <a:lnTo>
                    <a:pt x="4517" y="2170430"/>
                  </a:lnTo>
                  <a:lnTo>
                    <a:pt x="4517" y="2278380"/>
                  </a:lnTo>
                  <a:cubicBezTo>
                    <a:pt x="4517" y="2288540"/>
                    <a:pt x="3011" y="2301240"/>
                    <a:pt x="3011" y="2315210"/>
                  </a:cubicBezTo>
                  <a:cubicBezTo>
                    <a:pt x="1506" y="2336800"/>
                    <a:pt x="0" y="2358390"/>
                    <a:pt x="0" y="2378710"/>
                  </a:cubicBezTo>
                  <a:cubicBezTo>
                    <a:pt x="0" y="2555240"/>
                    <a:pt x="37638" y="2712720"/>
                    <a:pt x="112913" y="2848610"/>
                  </a:cubicBezTo>
                  <a:cubicBezTo>
                    <a:pt x="188189" y="2984500"/>
                    <a:pt x="292069" y="3100070"/>
                    <a:pt x="420037" y="3191510"/>
                  </a:cubicBezTo>
                  <a:cubicBezTo>
                    <a:pt x="546500" y="3286760"/>
                    <a:pt x="695545" y="3355340"/>
                    <a:pt x="862657" y="3401060"/>
                  </a:cubicBezTo>
                  <a:close/>
                </a:path>
              </a:pathLst>
            </a:custGeom>
            <a:blipFill>
              <a:blip r:embed="rId6"/>
              <a:stretch>
                <a:fillRect l="-45682" t="-1067" r="-43682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9563292" y="5450519"/>
            <a:ext cx="3506590" cy="4385119"/>
            <a:chOff x="0" y="0"/>
            <a:chExt cx="2683120" cy="335534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683120" cy="3355340"/>
            </a:xfrm>
            <a:custGeom>
              <a:avLst/>
              <a:gdLst/>
              <a:ahLst/>
              <a:cxnLst/>
              <a:rect r="r" b="b" t="t" l="l"/>
              <a:pathLst>
                <a:path h="3355340" w="2683120">
                  <a:moveTo>
                    <a:pt x="1049104" y="2051050"/>
                  </a:moveTo>
                  <a:lnTo>
                    <a:pt x="2445074" y="2051050"/>
                  </a:lnTo>
                  <a:lnTo>
                    <a:pt x="2445074" y="1314450"/>
                  </a:lnTo>
                  <a:lnTo>
                    <a:pt x="1049104" y="1314450"/>
                  </a:lnTo>
                  <a:lnTo>
                    <a:pt x="1049104" y="739140"/>
                  </a:lnTo>
                  <a:lnTo>
                    <a:pt x="2683120" y="739140"/>
                  </a:lnTo>
                  <a:lnTo>
                    <a:pt x="2683120" y="0"/>
                  </a:lnTo>
                  <a:lnTo>
                    <a:pt x="0" y="0"/>
                  </a:lnTo>
                  <a:lnTo>
                    <a:pt x="0" y="3355340"/>
                  </a:lnTo>
                  <a:lnTo>
                    <a:pt x="1049104" y="3355340"/>
                  </a:lnTo>
                  <a:close/>
                </a:path>
              </a:pathLst>
            </a:custGeom>
            <a:blipFill>
              <a:blip r:embed="rId7"/>
              <a:stretch>
                <a:fillRect l="-53644" t="-5218" r="-43848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3889032" y="5450519"/>
            <a:ext cx="3510062" cy="4385119"/>
            <a:chOff x="0" y="0"/>
            <a:chExt cx="2684760" cy="335407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-2540" y="-1270"/>
              <a:ext cx="2687300" cy="3355340"/>
            </a:xfrm>
            <a:custGeom>
              <a:avLst/>
              <a:gdLst/>
              <a:ahLst/>
              <a:cxnLst/>
              <a:rect r="r" b="b" t="t" l="l"/>
              <a:pathLst>
                <a:path h="3355340" w="2687300">
                  <a:moveTo>
                    <a:pt x="2540" y="2540"/>
                  </a:moveTo>
                  <a:lnTo>
                    <a:pt x="2540" y="739140"/>
                  </a:lnTo>
                  <a:lnTo>
                    <a:pt x="882545" y="739140"/>
                  </a:lnTo>
                  <a:lnTo>
                    <a:pt x="882545" y="3355340"/>
                  </a:lnTo>
                  <a:lnTo>
                    <a:pt x="1807295" y="3355340"/>
                  </a:lnTo>
                  <a:lnTo>
                    <a:pt x="1807295" y="739140"/>
                  </a:lnTo>
                  <a:lnTo>
                    <a:pt x="2687300" y="739140"/>
                  </a:lnTo>
                  <a:lnTo>
                    <a:pt x="2687300" y="2540"/>
                  </a:lnTo>
                  <a:cubicBezTo>
                    <a:pt x="2687300" y="2540"/>
                    <a:pt x="0" y="0"/>
                    <a:pt x="2540" y="2540"/>
                  </a:cubicBezTo>
                  <a:close/>
                </a:path>
              </a:pathLst>
            </a:custGeom>
            <a:blipFill>
              <a:blip r:embed="rId8"/>
              <a:stretch>
                <a:fillRect l="-11799" t="-39535" r="-4337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5234824" y="5315187"/>
            <a:ext cx="3506590" cy="4385119"/>
            <a:chOff x="0" y="0"/>
            <a:chExt cx="2772490" cy="34671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772490" cy="3468370"/>
            </a:xfrm>
            <a:custGeom>
              <a:avLst/>
              <a:gdLst/>
              <a:ahLst/>
              <a:cxnLst/>
              <a:rect r="r" b="b" t="t" l="l"/>
              <a:pathLst>
                <a:path h="3468370" w="2772490">
                  <a:moveTo>
                    <a:pt x="2680159" y="982980"/>
                  </a:moveTo>
                  <a:cubicBezTo>
                    <a:pt x="2618605" y="765810"/>
                    <a:pt x="2526274" y="581660"/>
                    <a:pt x="2407014" y="436880"/>
                  </a:cubicBezTo>
                  <a:cubicBezTo>
                    <a:pt x="2286471" y="289560"/>
                    <a:pt x="2136433" y="177800"/>
                    <a:pt x="1962030" y="105410"/>
                  </a:cubicBezTo>
                  <a:cubicBezTo>
                    <a:pt x="1791475" y="35560"/>
                    <a:pt x="1596554" y="0"/>
                    <a:pt x="1384963" y="0"/>
                  </a:cubicBezTo>
                  <a:cubicBezTo>
                    <a:pt x="1173371" y="0"/>
                    <a:pt x="979733" y="35560"/>
                    <a:pt x="809177" y="106680"/>
                  </a:cubicBezTo>
                  <a:cubicBezTo>
                    <a:pt x="636057" y="179070"/>
                    <a:pt x="486019" y="290830"/>
                    <a:pt x="365476" y="436880"/>
                  </a:cubicBezTo>
                  <a:cubicBezTo>
                    <a:pt x="246216" y="582930"/>
                    <a:pt x="153885" y="765810"/>
                    <a:pt x="91048" y="982980"/>
                  </a:cubicBezTo>
                  <a:cubicBezTo>
                    <a:pt x="30777" y="1196340"/>
                    <a:pt x="0" y="1449070"/>
                    <a:pt x="0" y="1734820"/>
                  </a:cubicBezTo>
                  <a:cubicBezTo>
                    <a:pt x="0" y="2020570"/>
                    <a:pt x="30777" y="2273300"/>
                    <a:pt x="92331" y="2485390"/>
                  </a:cubicBezTo>
                  <a:cubicBezTo>
                    <a:pt x="153885" y="2702560"/>
                    <a:pt x="246216" y="2885440"/>
                    <a:pt x="365476" y="3030220"/>
                  </a:cubicBezTo>
                  <a:cubicBezTo>
                    <a:pt x="486019" y="3177540"/>
                    <a:pt x="636057" y="3289300"/>
                    <a:pt x="809177" y="3361690"/>
                  </a:cubicBezTo>
                  <a:cubicBezTo>
                    <a:pt x="979733" y="3432810"/>
                    <a:pt x="1173371" y="3468370"/>
                    <a:pt x="1384963" y="3468370"/>
                  </a:cubicBezTo>
                  <a:cubicBezTo>
                    <a:pt x="1596554" y="3468370"/>
                    <a:pt x="1791475" y="3432810"/>
                    <a:pt x="1962030" y="3361690"/>
                  </a:cubicBezTo>
                  <a:cubicBezTo>
                    <a:pt x="2136433" y="3289300"/>
                    <a:pt x="2286471" y="3178810"/>
                    <a:pt x="2407014" y="3030220"/>
                  </a:cubicBezTo>
                  <a:cubicBezTo>
                    <a:pt x="2526274" y="2885440"/>
                    <a:pt x="2617323" y="2702560"/>
                    <a:pt x="2680159" y="2485390"/>
                  </a:cubicBezTo>
                  <a:cubicBezTo>
                    <a:pt x="2740431" y="2273300"/>
                    <a:pt x="2772490" y="2020570"/>
                    <a:pt x="2772490" y="1734820"/>
                  </a:cubicBezTo>
                  <a:cubicBezTo>
                    <a:pt x="2772490" y="1449070"/>
                    <a:pt x="2741713" y="1196340"/>
                    <a:pt x="2680159" y="982980"/>
                  </a:cubicBezTo>
                  <a:close/>
                  <a:moveTo>
                    <a:pt x="1384963" y="2745740"/>
                  </a:moveTo>
                  <a:cubicBezTo>
                    <a:pt x="1290067" y="2745740"/>
                    <a:pt x="1206713" y="2726690"/>
                    <a:pt x="1137465" y="2689860"/>
                  </a:cubicBezTo>
                  <a:cubicBezTo>
                    <a:pt x="1066934" y="2651760"/>
                    <a:pt x="1009227" y="2598420"/>
                    <a:pt x="961780" y="2527300"/>
                  </a:cubicBezTo>
                  <a:cubicBezTo>
                    <a:pt x="911767" y="2452370"/>
                    <a:pt x="874578" y="2357120"/>
                    <a:pt x="848931" y="2246630"/>
                  </a:cubicBezTo>
                  <a:cubicBezTo>
                    <a:pt x="822001" y="2131060"/>
                    <a:pt x="809177" y="1996440"/>
                    <a:pt x="809177" y="1849120"/>
                  </a:cubicBezTo>
                  <a:lnTo>
                    <a:pt x="809177" y="1619250"/>
                  </a:lnTo>
                  <a:cubicBezTo>
                    <a:pt x="809177" y="1471930"/>
                    <a:pt x="822001" y="1337310"/>
                    <a:pt x="848931" y="1221740"/>
                  </a:cubicBezTo>
                  <a:cubicBezTo>
                    <a:pt x="874578" y="1109980"/>
                    <a:pt x="911767" y="1016000"/>
                    <a:pt x="961780" y="941070"/>
                  </a:cubicBezTo>
                  <a:cubicBezTo>
                    <a:pt x="1009227" y="868680"/>
                    <a:pt x="1066934" y="815340"/>
                    <a:pt x="1137465" y="778510"/>
                  </a:cubicBezTo>
                  <a:cubicBezTo>
                    <a:pt x="1206713" y="741680"/>
                    <a:pt x="1290067" y="722630"/>
                    <a:pt x="1384963" y="722630"/>
                  </a:cubicBezTo>
                  <a:cubicBezTo>
                    <a:pt x="1479858" y="722630"/>
                    <a:pt x="1563213" y="741680"/>
                    <a:pt x="1632461" y="778510"/>
                  </a:cubicBezTo>
                  <a:cubicBezTo>
                    <a:pt x="1702991" y="816610"/>
                    <a:pt x="1760698" y="869950"/>
                    <a:pt x="1809428" y="942340"/>
                  </a:cubicBezTo>
                  <a:cubicBezTo>
                    <a:pt x="1859441" y="1016000"/>
                    <a:pt x="1897912" y="1109980"/>
                    <a:pt x="1923559" y="1221740"/>
                  </a:cubicBezTo>
                  <a:cubicBezTo>
                    <a:pt x="1950489" y="1337310"/>
                    <a:pt x="1963313" y="1471930"/>
                    <a:pt x="1963313" y="1619250"/>
                  </a:cubicBezTo>
                  <a:lnTo>
                    <a:pt x="1963313" y="1849120"/>
                  </a:lnTo>
                  <a:cubicBezTo>
                    <a:pt x="1963313" y="1996440"/>
                    <a:pt x="1950489" y="2131060"/>
                    <a:pt x="1923559" y="2246630"/>
                  </a:cubicBezTo>
                  <a:cubicBezTo>
                    <a:pt x="1897912" y="2357120"/>
                    <a:pt x="1859441" y="2452370"/>
                    <a:pt x="1809428" y="2527300"/>
                  </a:cubicBezTo>
                  <a:cubicBezTo>
                    <a:pt x="1761980" y="2599690"/>
                    <a:pt x="1704273" y="2653030"/>
                    <a:pt x="1632461" y="2691130"/>
                  </a:cubicBezTo>
                  <a:cubicBezTo>
                    <a:pt x="1563213" y="2727960"/>
                    <a:pt x="1479858" y="2745740"/>
                    <a:pt x="1384963" y="2745740"/>
                  </a:cubicBezTo>
                  <a:close/>
                </a:path>
              </a:pathLst>
            </a:custGeom>
            <a:blipFill>
              <a:blip r:embed="rId9"/>
              <a:stretch>
                <a:fillRect l="-59581" t="-8360" r="-43883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DAGz9x_3LQ0</dc:identifier>
  <dcterms:modified xsi:type="dcterms:W3CDTF">2011-08-01T06:04:30Z</dcterms:modified>
  <cp:revision>1</cp:revision>
  <dc:title>Epol_Ярмарка вакансий</dc:title>
</cp:coreProperties>
</file>